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3" r:id="rId4"/>
    <p:sldId id="264" r:id="rId5"/>
    <p:sldId id="262" r:id="rId6"/>
    <p:sldId id="261" r:id="rId7"/>
    <p:sldId id="260" r:id="rId8"/>
    <p:sldId id="270" r:id="rId9"/>
    <p:sldId id="265" r:id="rId10"/>
    <p:sldId id="266" r:id="rId11"/>
    <p:sldId id="258" r:id="rId12"/>
    <p:sldId id="267" r:id="rId13"/>
    <p:sldId id="273" r:id="rId14"/>
    <p:sldId id="271" r:id="rId15"/>
    <p:sldId id="272" r:id="rId16"/>
    <p:sldId id="274" r:id="rId17"/>
    <p:sldId id="275" r:id="rId18"/>
    <p:sldId id="276" r:id="rId19"/>
    <p:sldId id="277" r:id="rId20"/>
    <p:sldId id="279" r:id="rId21"/>
    <p:sldId id="278" r:id="rId22"/>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87" d="100"/>
          <a:sy n="87" d="100"/>
        </p:scale>
        <p:origin x="37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3.png>
</file>

<file path=ppt/media/image4.jpg>
</file>

<file path=ppt/media/image5.jpg>
</file>

<file path=ppt/media/image6.pn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25DC900A-26E1-4A9E-AB58-6BD008826A12}" type="datetimeFigureOut">
              <a:rPr lang="zh-TW" altLang="en-US" smtClean="0"/>
              <a:t>2022/5/2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3237879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25DC900A-26E1-4A9E-AB58-6BD008826A12}" type="datetimeFigureOut">
              <a:rPr lang="zh-TW" altLang="en-US" smtClean="0"/>
              <a:t>2022/5/2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1685581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1" y="365125"/>
            <a:ext cx="2628900" cy="5811838"/>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838201" y="365125"/>
            <a:ext cx="7734300" cy="5811838"/>
          </a:xfrm>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25DC900A-26E1-4A9E-AB58-6BD008826A12}" type="datetimeFigureOut">
              <a:rPr lang="zh-TW" altLang="en-US" smtClean="0"/>
              <a:t>2022/5/2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3111978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25DC900A-26E1-4A9E-AB58-6BD008826A12}" type="datetimeFigureOut">
              <a:rPr lang="zh-TW" altLang="en-US" smtClean="0"/>
              <a:t>2022/5/2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2504158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1" y="1709740"/>
            <a:ext cx="10515600" cy="2852737"/>
          </a:xfrm>
        </p:spPr>
        <p:txBody>
          <a:bodyPr anchor="b"/>
          <a:lstStyle>
            <a:lvl1pPr>
              <a:defRPr sz="6000"/>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zh-TW" altLang="en-US" smtClean="0"/>
              <a:t>編輯母片文字樣式</a:t>
            </a:r>
          </a:p>
        </p:txBody>
      </p:sp>
      <p:sp>
        <p:nvSpPr>
          <p:cNvPr id="4" name="日期版面配置區 3"/>
          <p:cNvSpPr>
            <a:spLocks noGrp="1"/>
          </p:cNvSpPr>
          <p:nvPr>
            <p:ph type="dt" sz="half" idx="10"/>
          </p:nvPr>
        </p:nvSpPr>
        <p:spPr/>
        <p:txBody>
          <a:bodyPr/>
          <a:lstStyle/>
          <a:p>
            <a:fld id="{25DC900A-26E1-4A9E-AB58-6BD008826A12}" type="datetimeFigureOut">
              <a:rPr lang="zh-TW" altLang="en-US" smtClean="0"/>
              <a:t>2022/5/2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29382860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25DC900A-26E1-4A9E-AB58-6BD008826A12}" type="datetimeFigureOut">
              <a:rPr lang="zh-TW" altLang="en-US" smtClean="0"/>
              <a:t>2022/5/2</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365807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7"/>
            <a:ext cx="10515600" cy="1325563"/>
          </a:xfrm>
        </p:spPr>
        <p:txBody>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zh-TW" altLang="en-US" smtClean="0"/>
              <a:t>編輯母片文字樣式</a:t>
            </a:r>
          </a:p>
        </p:txBody>
      </p:sp>
      <p:sp>
        <p:nvSpPr>
          <p:cNvPr id="4" name="內容版面配置區 3"/>
          <p:cNvSpPr>
            <a:spLocks noGrp="1"/>
          </p:cNvSpPr>
          <p:nvPr>
            <p:ph sz="half" idx="2"/>
          </p:nvPr>
        </p:nvSpPr>
        <p:spPr>
          <a:xfrm>
            <a:off x="839789" y="2505075"/>
            <a:ext cx="5157787"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zh-TW" altLang="en-US" smtClean="0"/>
              <a:t>編輯母片文字樣式</a:t>
            </a:r>
          </a:p>
        </p:txBody>
      </p:sp>
      <p:sp>
        <p:nvSpPr>
          <p:cNvPr id="6" name="內容版面配置區 5"/>
          <p:cNvSpPr>
            <a:spLocks noGrp="1"/>
          </p:cNvSpPr>
          <p:nvPr>
            <p:ph sz="quarter" idx="4"/>
          </p:nvPr>
        </p:nvSpPr>
        <p:spPr>
          <a:xfrm>
            <a:off x="6172201" y="2505075"/>
            <a:ext cx="5183188"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25DC900A-26E1-4A9E-AB58-6BD008826A12}" type="datetimeFigureOut">
              <a:rPr lang="zh-TW" altLang="en-US" smtClean="0"/>
              <a:t>2022/5/2</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4025234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25DC900A-26E1-4A9E-AB58-6BD008826A12}" type="datetimeFigureOut">
              <a:rPr lang="zh-TW" altLang="en-US" smtClean="0"/>
              <a:t>2022/5/2</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3156557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25DC900A-26E1-4A9E-AB58-6BD008826A12}" type="datetimeFigureOut">
              <a:rPr lang="zh-TW" altLang="en-US" smtClean="0"/>
              <a:t>2022/5/2</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1709250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zh-TW" altLang="en-US" smtClean="0"/>
              <a:t>編輯母片文字樣式</a:t>
            </a:r>
          </a:p>
        </p:txBody>
      </p:sp>
      <p:sp>
        <p:nvSpPr>
          <p:cNvPr id="5" name="日期版面配置區 4"/>
          <p:cNvSpPr>
            <a:spLocks noGrp="1"/>
          </p:cNvSpPr>
          <p:nvPr>
            <p:ph type="dt" sz="half" idx="10"/>
          </p:nvPr>
        </p:nvSpPr>
        <p:spPr/>
        <p:txBody>
          <a:bodyPr/>
          <a:lstStyle/>
          <a:p>
            <a:fld id="{25DC900A-26E1-4A9E-AB58-6BD008826A12}" type="datetimeFigureOut">
              <a:rPr lang="zh-TW" altLang="en-US" smtClean="0"/>
              <a:t>2022/5/2</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5078936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5183188" y="987427"/>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zh-TW" altLang="en-US" smtClean="0"/>
              <a:t>編輯母片文字樣式</a:t>
            </a:r>
          </a:p>
        </p:txBody>
      </p:sp>
      <p:sp>
        <p:nvSpPr>
          <p:cNvPr id="5" name="日期版面配置區 4"/>
          <p:cNvSpPr>
            <a:spLocks noGrp="1"/>
          </p:cNvSpPr>
          <p:nvPr>
            <p:ph type="dt" sz="half" idx="10"/>
          </p:nvPr>
        </p:nvSpPr>
        <p:spPr/>
        <p:txBody>
          <a:bodyPr/>
          <a:lstStyle/>
          <a:p>
            <a:fld id="{25DC900A-26E1-4A9E-AB58-6BD008826A12}" type="datetimeFigureOut">
              <a:rPr lang="zh-TW" altLang="en-US" smtClean="0"/>
              <a:t>2022/5/2</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1104169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DC900A-26E1-4A9E-AB58-6BD008826A12}" type="datetimeFigureOut">
              <a:rPr lang="zh-TW" altLang="en-US" smtClean="0"/>
              <a:t>2022/5/2</a:t>
            </a:fld>
            <a:endParaRPr lang="zh-TW" altLang="en-US"/>
          </a:p>
        </p:txBody>
      </p:sp>
      <p:sp>
        <p:nvSpPr>
          <p:cNvPr id="5" name="頁尾版面配置區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F57DEC-7469-465A-B21F-52AEB86C7675}" type="slidenum">
              <a:rPr lang="zh-TW" altLang="en-US" smtClean="0"/>
              <a:t>‹#›</a:t>
            </a:fld>
            <a:endParaRPr lang="zh-TW" altLang="en-US"/>
          </a:p>
        </p:txBody>
      </p:sp>
    </p:spTree>
    <p:extLst>
      <p:ext uri="{BB962C8B-B14F-4D97-AF65-F5344CB8AC3E}">
        <p14:creationId xmlns:p14="http://schemas.microsoft.com/office/powerpoint/2010/main" val="38727124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2.png"/><Relationship Id="rId7" Type="http://schemas.openxmlformats.org/officeDocument/2006/relationships/hyperlink" Target="https://github.com/shie765/wifi-relay" TargetMode="External"/><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hyperlink" Target="http://www.sinilink.com/sinilink.html" TargetMode="External"/><Relationship Id="rId5" Type="http://schemas.microsoft.com/office/2007/relationships/hdphoto" Target="../media/hdphoto1.wdp"/><Relationship Id="rId4" Type="http://schemas.openxmlformats.org/officeDocument/2006/relationships/image" Target="../media/image3.png"/><Relationship Id="rId9"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11.jpeg"/><Relationship Id="rId5" Type="http://schemas.microsoft.com/office/2007/relationships/hdphoto" Target="../media/hdphoto1.wdp"/><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12.jpeg"/><Relationship Id="rId5" Type="http://schemas.microsoft.com/office/2007/relationships/hdphoto" Target="../media/hdphoto1.wdp"/><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2.png"/><Relationship Id="rId7" Type="http://schemas.openxmlformats.org/officeDocument/2006/relationships/image" Target="../media/image14.jpe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13.jpeg"/><Relationship Id="rId5" Type="http://schemas.microsoft.com/office/2007/relationships/hdphoto" Target="../media/hdphoto1.wdp"/><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2.png"/><Relationship Id="rId7" Type="http://schemas.openxmlformats.org/officeDocument/2006/relationships/image" Target="../media/image17.jpe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16.jpeg"/><Relationship Id="rId5" Type="http://schemas.microsoft.com/office/2007/relationships/hdphoto" Target="../media/hdphoto1.wdp"/><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2.png"/><Relationship Id="rId7" Type="http://schemas.openxmlformats.org/officeDocument/2006/relationships/image" Target="../media/image20.jpe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19.jpeg"/><Relationship Id="rId5" Type="http://schemas.microsoft.com/office/2007/relationships/hdphoto" Target="../media/hdphoto1.wdp"/><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jpe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22.jpeg"/><Relationship Id="rId5" Type="http://schemas.microsoft.com/office/2007/relationships/hdphoto" Target="../media/hdphoto1.wdp"/><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24.jpeg"/><Relationship Id="rId5" Type="http://schemas.microsoft.com/office/2007/relationships/hdphoto" Target="../media/hdphoto1.wdp"/><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25.jpeg"/><Relationship Id="rId5" Type="http://schemas.microsoft.com/office/2007/relationships/hdphoto" Target="../media/hdphoto1.wdp"/><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8" Type="http://schemas.openxmlformats.org/officeDocument/2006/relationships/hyperlink" Target="https://atceiling.blogspot.com/2019/07/arduino41esp8266dht-11-thingspeak.html" TargetMode="External"/><Relationship Id="rId3" Type="http://schemas.openxmlformats.org/officeDocument/2006/relationships/image" Target="../media/image2.png"/><Relationship Id="rId7" Type="http://schemas.openxmlformats.org/officeDocument/2006/relationships/hyperlink" Target="https://www.oxxostudio.tw/articles/201803/ifttt-line.html" TargetMode="External"/><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hyperlink" Target="https://progressbar.tw/posts/3" TargetMode="External"/><Relationship Id="rId5" Type="http://schemas.microsoft.com/office/2007/relationships/hdphoto" Target="../media/hdphoto1.wdp"/><Relationship Id="rId10" Type="http://schemas.openxmlformats.org/officeDocument/2006/relationships/hyperlink" Target="https://www.tinkercad.com/" TargetMode="External"/><Relationship Id="rId4" Type="http://schemas.openxmlformats.org/officeDocument/2006/relationships/image" Target="../media/image3.png"/><Relationship Id="rId9" Type="http://schemas.openxmlformats.org/officeDocument/2006/relationships/hyperlink" Target="https://developers.line.biz/zh-hant/docs/messaging-api/building-bot/"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jp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4.jpg"/><Relationship Id="rId5" Type="http://schemas.microsoft.com/office/2007/relationships/hdphoto" Target="../media/hdphoto1.wdp"/><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7.jpeg"/><Relationship Id="rId5" Type="http://schemas.microsoft.com/office/2007/relationships/hdphoto" Target="../media/hdphoto1.wdp"/><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jpeg"/><Relationship Id="rId5" Type="http://schemas.microsoft.com/office/2007/relationships/hdphoto" Target="../media/hdphoto1.wdp"/><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sp>
        <p:nvSpPr>
          <p:cNvPr id="2" name="標題 1"/>
          <p:cNvSpPr>
            <a:spLocks noGrp="1"/>
          </p:cNvSpPr>
          <p:nvPr>
            <p:ph type="ctrTitle"/>
          </p:nvPr>
        </p:nvSpPr>
        <p:spPr>
          <a:xfrm>
            <a:off x="1223887" y="1122363"/>
            <a:ext cx="10550769" cy="1951344"/>
          </a:xfrm>
        </p:spPr>
        <p:txBody>
          <a:bodyPr>
            <a:noAutofit/>
          </a:bodyPr>
          <a:lstStyle/>
          <a:p>
            <a:r>
              <a:rPr lang="en-US" altLang="zh-TW" b="1" dirty="0" smtClean="0">
                <a:latin typeface="Times New Roman" panose="02020603050405020304" pitchFamily="18" charset="0"/>
                <a:ea typeface="標楷體" panose="03000509000000000000" pitchFamily="65" charset="-120"/>
                <a:cs typeface="Times New Roman" panose="02020603050405020304" pitchFamily="18" charset="0"/>
              </a:rPr>
              <a:t>110</a:t>
            </a:r>
            <a:r>
              <a:rPr lang="zh-TW" altLang="en-US" b="1" dirty="0" smtClean="0">
                <a:latin typeface="標楷體" panose="03000509000000000000" pitchFamily="65" charset="-120"/>
                <a:ea typeface="標楷體" panose="03000509000000000000" pitchFamily="65" charset="-120"/>
              </a:rPr>
              <a:t>學年度 亞東</a:t>
            </a:r>
            <a:r>
              <a:rPr lang="zh-TW" altLang="en-US" b="1" dirty="0">
                <a:latin typeface="標楷體" panose="03000509000000000000" pitchFamily="65" charset="-120"/>
                <a:ea typeface="標楷體" panose="03000509000000000000" pitchFamily="65" charset="-120"/>
              </a:rPr>
              <a:t>科技</a:t>
            </a:r>
            <a:r>
              <a:rPr lang="zh-TW" altLang="en-US" b="1" dirty="0" smtClean="0">
                <a:latin typeface="標楷體" panose="03000509000000000000" pitchFamily="65" charset="-120"/>
                <a:ea typeface="標楷體" panose="03000509000000000000" pitchFamily="65" charset="-120"/>
              </a:rPr>
              <a:t>大學</a:t>
            </a:r>
            <a:r>
              <a:rPr lang="en-US" altLang="zh-TW" b="1" dirty="0" smtClean="0">
                <a:latin typeface="標楷體" panose="03000509000000000000" pitchFamily="65" charset="-120"/>
                <a:ea typeface="標楷體" panose="03000509000000000000" pitchFamily="65" charset="-120"/>
              </a:rPr>
              <a:t/>
            </a:r>
            <a:br>
              <a:rPr lang="en-US" altLang="zh-TW" b="1" dirty="0" smtClean="0">
                <a:latin typeface="標楷體" panose="03000509000000000000" pitchFamily="65" charset="-120"/>
                <a:ea typeface="標楷體" panose="03000509000000000000" pitchFamily="65" charset="-120"/>
              </a:rPr>
            </a:br>
            <a:r>
              <a:rPr lang="zh-TW" altLang="en-US" b="1" dirty="0" smtClean="0">
                <a:latin typeface="標楷體" panose="03000509000000000000" pitchFamily="65" charset="-120"/>
                <a:ea typeface="標楷體" panose="03000509000000000000" pitchFamily="65" charset="-120"/>
              </a:rPr>
              <a:t>與</a:t>
            </a:r>
            <a:r>
              <a:rPr lang="zh-TW" altLang="en-US" b="1" dirty="0">
                <a:latin typeface="標楷體" panose="03000509000000000000" pitchFamily="65" charset="-120"/>
                <a:ea typeface="標楷體" panose="03000509000000000000" pitchFamily="65" charset="-120"/>
              </a:rPr>
              <a:t>高中職聯盟合作學生研習營</a:t>
            </a:r>
          </a:p>
        </p:txBody>
      </p:sp>
      <p:sp>
        <p:nvSpPr>
          <p:cNvPr id="3" name="副標題 2"/>
          <p:cNvSpPr>
            <a:spLocks noGrp="1"/>
          </p:cNvSpPr>
          <p:nvPr>
            <p:ph type="subTitle" idx="1"/>
          </p:nvPr>
        </p:nvSpPr>
        <p:spPr>
          <a:xfrm>
            <a:off x="1223887" y="3514381"/>
            <a:ext cx="10550769" cy="3073706"/>
          </a:xfrm>
        </p:spPr>
        <p:txBody>
          <a:bodyPr>
            <a:normAutofit fontScale="32500" lnSpcReduction="20000"/>
          </a:bodyPr>
          <a:lstStyle/>
          <a:p>
            <a:r>
              <a:rPr lang="zh-TW" altLang="en-US" sz="13500" b="1" dirty="0">
                <a:latin typeface="Times New Roman" panose="02020603050405020304" pitchFamily="18" charset="0"/>
                <a:ea typeface="標楷體" panose="03000509000000000000" pitchFamily="65" charset="-120"/>
                <a:cs typeface="Times New Roman" panose="02020603050405020304" pitchFamily="18" charset="0"/>
              </a:rPr>
              <a:t>研習營</a:t>
            </a:r>
            <a:r>
              <a:rPr lang="zh-TW" altLang="en-US" sz="13500" b="1" dirty="0" smtClean="0">
                <a:latin typeface="Times New Roman" panose="02020603050405020304" pitchFamily="18" charset="0"/>
                <a:ea typeface="標楷體" panose="03000509000000000000" pitchFamily="65" charset="-120"/>
                <a:cs typeface="Times New Roman" panose="02020603050405020304" pitchFamily="18" charset="0"/>
              </a:rPr>
              <a:t>主題 </a:t>
            </a:r>
            <a:r>
              <a:rPr lang="zh-TW" altLang="en-US" sz="13500" b="1" dirty="0">
                <a:latin typeface="Times New Roman" panose="02020603050405020304" pitchFamily="18" charset="0"/>
                <a:ea typeface="標楷體" panose="03000509000000000000" pitchFamily="65" charset="-120"/>
                <a:cs typeface="Times New Roman" panose="02020603050405020304" pitchFamily="18" charset="0"/>
              </a:rPr>
              <a:t>： </a:t>
            </a:r>
            <a:endParaRPr lang="en-US" altLang="zh-TW" sz="13500" b="1" dirty="0" smtClean="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13500" b="1" dirty="0" smtClean="0">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3500" b="1" dirty="0" smtClean="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Wi-Fi </a:t>
            </a:r>
            <a:r>
              <a:rPr lang="zh-TW" altLang="en-US" sz="13500" b="1" dirty="0" smtClean="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手機遠程控制繼電器</a:t>
            </a:r>
            <a:r>
              <a:rPr lang="zh-TW" altLang="en-US" sz="135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智慧家居</a:t>
            </a:r>
            <a:r>
              <a:rPr lang="zh-TW" altLang="en-US" sz="13500" b="1" dirty="0" smtClean="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開關</a:t>
            </a:r>
            <a:endParaRPr lang="en-US" altLang="zh-TW" sz="13500" b="1" dirty="0" smtClean="0">
              <a:solidFill>
                <a:srgbClr val="0070C0"/>
              </a:solidFill>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4000" b="1"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4000" b="1" dirty="0" smtClean="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b="1" dirty="0" smtClean="0">
              <a:latin typeface="Times New Roman" panose="02020603050405020304" pitchFamily="18" charset="0"/>
              <a:ea typeface="標楷體" panose="03000509000000000000" pitchFamily="65" charset="-120"/>
              <a:cs typeface="Times New Roman" panose="02020603050405020304" pitchFamily="18" charset="0"/>
            </a:endParaRPr>
          </a:p>
          <a:p>
            <a:r>
              <a:rPr lang="zh-TW" altLang="en-US" sz="11100" b="1" dirty="0">
                <a:latin typeface="Times New Roman" panose="02020603050405020304" pitchFamily="18" charset="0"/>
                <a:ea typeface="標楷體" panose="03000509000000000000" pitchFamily="65" charset="-120"/>
                <a:cs typeface="Times New Roman" panose="02020603050405020304" pitchFamily="18" charset="0"/>
              </a:rPr>
              <a:t>主講</a:t>
            </a:r>
            <a:r>
              <a:rPr lang="zh-TW" altLang="en-US" sz="11100" b="1" dirty="0" smtClean="0">
                <a:latin typeface="Times New Roman" panose="02020603050405020304" pitchFamily="18" charset="0"/>
                <a:ea typeface="標楷體" panose="03000509000000000000" pitchFamily="65" charset="-120"/>
                <a:cs typeface="Times New Roman" panose="02020603050405020304" pitchFamily="18" charset="0"/>
              </a:rPr>
              <a:t>人：施勢帆 副教授</a:t>
            </a:r>
            <a:endParaRPr lang="zh-TW" altLang="en-US" sz="11100" b="1" dirty="0">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37333022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3"/>
            <a:ext cx="10550770" cy="1086265"/>
          </a:xfrm>
        </p:spPr>
        <p:txBody>
          <a:bodyPr>
            <a:normAutofit/>
          </a:bodyPr>
          <a:lstStyle/>
          <a:p>
            <a:r>
              <a:rPr lang="zh-TW" altLang="en-US" sz="4400" dirty="0">
                <a:latin typeface="Times New Roman" panose="02020603050405020304" pitchFamily="18" charset="0"/>
                <a:ea typeface="標楷體" panose="03000509000000000000" pitchFamily="65" charset="-120"/>
                <a:cs typeface="Times New Roman" panose="02020603050405020304" pitchFamily="18" charset="0"/>
              </a:rPr>
              <a:t>欣易聯</a:t>
            </a:r>
            <a:r>
              <a:rPr lang="en-US" altLang="zh-TW" sz="4400" dirty="0">
                <a:latin typeface="Times New Roman" panose="02020603050405020304" pitchFamily="18" charset="0"/>
                <a:ea typeface="標楷體" panose="03000509000000000000" pitchFamily="65" charset="-120"/>
                <a:cs typeface="Times New Roman" panose="02020603050405020304" pitchFamily="18" charset="0"/>
              </a:rPr>
              <a:t>APP</a:t>
            </a:r>
            <a:r>
              <a:rPr lang="zh-TW" altLang="en-US" sz="4400" dirty="0" smtClean="0">
                <a:latin typeface="Times New Roman" panose="02020603050405020304" pitchFamily="18" charset="0"/>
                <a:ea typeface="標楷體" panose="03000509000000000000" pitchFamily="65" charset="-120"/>
                <a:cs typeface="Times New Roman" panose="02020603050405020304" pitchFamily="18" charset="0"/>
              </a:rPr>
              <a:t>下載並註冊</a:t>
            </a:r>
            <a:endParaRPr lang="zh-TW" altLang="en-US" sz="44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3" name="副標題 2"/>
          <p:cNvSpPr>
            <a:spLocks noGrp="1"/>
          </p:cNvSpPr>
          <p:nvPr>
            <p:ph type="subTitle" idx="1"/>
          </p:nvPr>
        </p:nvSpPr>
        <p:spPr>
          <a:xfrm>
            <a:off x="1223888" y="2356101"/>
            <a:ext cx="10465008" cy="4132833"/>
          </a:xfrm>
        </p:spPr>
        <p:txBody>
          <a:bodyPr/>
          <a:lstStyle/>
          <a:p>
            <a:r>
              <a:rPr lang="en-US" altLang="zh-TW" dirty="0">
                <a:hlinkClick r:id="rId6"/>
              </a:rPr>
              <a:t>http://</a:t>
            </a:r>
            <a:r>
              <a:rPr lang="en-US" altLang="zh-TW" dirty="0" smtClean="0">
                <a:hlinkClick r:id="rId6"/>
              </a:rPr>
              <a:t>www.sinilink.com/sinilink.html</a:t>
            </a:r>
            <a:endParaRPr lang="en-US" altLang="zh-TW" dirty="0" smtClean="0"/>
          </a:p>
          <a:p>
            <a:r>
              <a:rPr lang="en-US" altLang="zh-TW" dirty="0">
                <a:hlinkClick r:id="rId7"/>
              </a:rPr>
              <a:t>https://</a:t>
            </a:r>
            <a:r>
              <a:rPr lang="en-US" altLang="zh-TW" dirty="0" smtClean="0">
                <a:hlinkClick r:id="rId7"/>
              </a:rPr>
              <a:t>github.com/shie765/wifi-relay</a:t>
            </a:r>
            <a:endParaRPr lang="en-US" altLang="zh-TW" dirty="0" smtClean="0"/>
          </a:p>
          <a:p>
            <a:r>
              <a:rPr lang="en-US" altLang="zh-TW" dirty="0" smtClean="0"/>
              <a:t>com.xydc_1.3.4_34.apk</a:t>
            </a:r>
            <a:endParaRPr lang="en-US" altLang="zh-TW" dirty="0" smtClean="0"/>
          </a:p>
          <a:p>
            <a:endParaRPr lang="zh-TW" altLang="en-US" dirty="0"/>
          </a:p>
        </p:txBody>
      </p:sp>
      <p:pic>
        <p:nvPicPr>
          <p:cNvPr id="4" name="圖片 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223888" y="3780299"/>
            <a:ext cx="5478672" cy="2851536"/>
          </a:xfrm>
          <a:prstGeom prst="rect">
            <a:avLst/>
          </a:prstGeom>
        </p:spPr>
      </p:pic>
      <p:pic>
        <p:nvPicPr>
          <p:cNvPr id="12" name="圖片 11">
            <a:extLst>
              <a:ext uri="{FF2B5EF4-FFF2-40B4-BE49-F238E27FC236}">
                <a16:creationId xmlns:a16="http://schemas.microsoft.com/office/drawing/2014/main" id="{EF424E19-0788-4308-8324-E94C636E0865}"/>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915918" y="3742587"/>
            <a:ext cx="1418796" cy="2846160"/>
          </a:xfrm>
          <a:prstGeom prst="rect">
            <a:avLst/>
          </a:prstGeom>
        </p:spPr>
      </p:pic>
    </p:spTree>
    <p:extLst>
      <p:ext uri="{BB962C8B-B14F-4D97-AF65-F5344CB8AC3E}">
        <p14:creationId xmlns:p14="http://schemas.microsoft.com/office/powerpoint/2010/main" val="28393645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3"/>
            <a:ext cx="10550770" cy="755259"/>
          </a:xfrm>
        </p:spPr>
        <p:txBody>
          <a:bodyPr>
            <a:normAutofit/>
          </a:bodyPr>
          <a:lstStyle/>
          <a:p>
            <a:r>
              <a:rPr lang="en-US" altLang="zh-TW" sz="4400" dirty="0">
                <a:latin typeface="Times New Roman" panose="02020603050405020304" pitchFamily="18" charset="0"/>
                <a:ea typeface="標楷體" panose="03000509000000000000" pitchFamily="65" charset="-120"/>
                <a:cs typeface="Times New Roman" panose="02020603050405020304" pitchFamily="18" charset="0"/>
              </a:rPr>
              <a:t>Wi-Fi</a:t>
            </a:r>
            <a:r>
              <a:rPr lang="zh-TW" altLang="en-US" sz="4400" dirty="0">
                <a:latin typeface="Times New Roman" panose="02020603050405020304" pitchFamily="18" charset="0"/>
                <a:ea typeface="標楷體" panose="03000509000000000000" pitchFamily="65" charset="-120"/>
                <a:cs typeface="Times New Roman" panose="02020603050405020304" pitchFamily="18" charset="0"/>
              </a:rPr>
              <a:t>繼電器通訊協定說明</a:t>
            </a:r>
          </a:p>
        </p:txBody>
      </p:sp>
      <p:sp>
        <p:nvSpPr>
          <p:cNvPr id="3" name="副標題 2"/>
          <p:cNvSpPr>
            <a:spLocks noGrp="1"/>
          </p:cNvSpPr>
          <p:nvPr>
            <p:ph type="subTitle" idx="1"/>
          </p:nvPr>
        </p:nvSpPr>
        <p:spPr>
          <a:xfrm>
            <a:off x="5777910" y="2208629"/>
            <a:ext cx="5910986" cy="4280306"/>
          </a:xfrm>
        </p:spPr>
        <p:txBody>
          <a:bodyPr/>
          <a:lstStyle/>
          <a:p>
            <a:pPr marL="342900" indent="-342900" algn="l">
              <a:buFont typeface="Arial" panose="020B0604020202020204" pitchFamily="34" charset="0"/>
              <a:buChar char="•"/>
            </a:pP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lgn="l">
              <a:buFont typeface="Arial" panose="020B0604020202020204" pitchFamily="34" charset="0"/>
              <a:buChar char="•"/>
            </a:pPr>
            <a:endParaRPr lang="en-US" altLang="zh-TW" dirty="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lgn="l">
              <a:buFont typeface="Arial" panose="020B0604020202020204" pitchFamily="34" charset="0"/>
              <a:buChar char="•"/>
            </a:pP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Wi-Fi</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繼電器模組和手機請盡靠近</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AP</a:t>
            </a:r>
            <a:r>
              <a:rPr lang="zh-TW" altLang="en-US" dirty="0">
                <a:latin typeface="微軟正黑體" panose="020B0604030504040204" pitchFamily="34" charset="-120"/>
                <a:ea typeface="微軟正黑體" panose="020B0604030504040204" pitchFamily="34" charset="-120"/>
                <a:cs typeface="Times New Roman" panose="02020603050405020304" pitchFamily="18" charset="0"/>
              </a:rPr>
              <a:t> 。</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lgn="l">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因應同時大規模連網，</a:t>
            </a:r>
            <a:r>
              <a:rPr lang="en-US" altLang="zh-TW"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請同學</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2-3</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人</a:t>
            </a:r>
            <a:r>
              <a:rPr lang="zh-TW" altLang="en-US" dirty="0">
                <a:latin typeface="Times New Roman" panose="02020603050405020304" pitchFamily="18" charset="0"/>
                <a:ea typeface="標楷體" panose="03000509000000000000" pitchFamily="65" charset="-120"/>
                <a:cs typeface="Times New Roman" panose="02020603050405020304" pitchFamily="18" charset="0"/>
              </a:rPr>
              <a:t>一組</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，手機開啟</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個人熱點</a:t>
            </a:r>
            <a:r>
              <a:rPr lang="en-US" altLang="zh-TW" dirty="0" smtClean="0">
                <a:latin typeface="標楷體" panose="03000509000000000000" pitchFamily="65" charset="-12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 ，</a:t>
            </a:r>
            <a:r>
              <a:rPr lang="en-US" altLang="zh-TW" dirty="0">
                <a:latin typeface="Times New Roman" panose="02020603050405020304" pitchFamily="18" charset="0"/>
                <a:ea typeface="標楷體" panose="03000509000000000000" pitchFamily="65" charset="-120"/>
                <a:cs typeface="Times New Roman" panose="02020603050405020304" pitchFamily="18" charset="0"/>
              </a:rPr>
              <a:t> Wi-Fi</a:t>
            </a:r>
            <a:r>
              <a:rPr lang="zh-TW" altLang="en-US" dirty="0">
                <a:latin typeface="Times New Roman" panose="02020603050405020304" pitchFamily="18" charset="0"/>
                <a:ea typeface="標楷體" panose="03000509000000000000" pitchFamily="65" charset="-120"/>
                <a:cs typeface="Times New Roman" panose="02020603050405020304" pitchFamily="18" charset="0"/>
              </a:rPr>
              <a:t>繼電器</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模組分別設定</a:t>
            </a:r>
            <a:r>
              <a:rPr lang="zh-TW" altLang="en-US" dirty="0" smtClean="0">
                <a:latin typeface="微軟正黑體" panose="020B0604030504040204" pitchFamily="34" charset="-120"/>
                <a:ea typeface="微軟正黑體" panose="020B0604030504040204" pitchFamily="34" charset="-120"/>
                <a:cs typeface="Times New Roman" panose="02020603050405020304" pitchFamily="18" charset="0"/>
              </a:rPr>
              <a:t>。</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10" name="Picture 2" descr="C:\Users\SONY\Desktop\S__29409294.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23888" y="2208628"/>
            <a:ext cx="4554022" cy="45303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0129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4"/>
            <a:ext cx="10550770" cy="902732"/>
          </a:xfrm>
        </p:spPr>
        <p:txBody>
          <a:bodyPr>
            <a:normAutofit/>
          </a:bodyPr>
          <a:lstStyle/>
          <a:p>
            <a:r>
              <a:rPr lang="zh-TW" altLang="en-US" sz="4400" dirty="0">
                <a:latin typeface="Times New Roman" panose="02020603050405020304" pitchFamily="18" charset="0"/>
                <a:ea typeface="標楷體" panose="03000509000000000000" pitchFamily="65" charset="-120"/>
                <a:cs typeface="Times New Roman" panose="02020603050405020304" pitchFamily="18" charset="0"/>
              </a:rPr>
              <a:t>快速添加</a:t>
            </a:r>
            <a:r>
              <a:rPr lang="en-US" altLang="zh-TW" sz="4400" dirty="0">
                <a:latin typeface="Times New Roman" panose="02020603050405020304" pitchFamily="18" charset="0"/>
                <a:ea typeface="標楷體" panose="03000509000000000000" pitchFamily="65" charset="-120"/>
                <a:cs typeface="Times New Roman" panose="02020603050405020304" pitchFamily="18" charset="0"/>
              </a:rPr>
              <a:t>(Touch)</a:t>
            </a:r>
            <a:r>
              <a:rPr lang="zh-TW" altLang="en-US" sz="4400" dirty="0">
                <a:latin typeface="Times New Roman" panose="02020603050405020304" pitchFamily="18" charset="0"/>
                <a:ea typeface="標楷體" panose="03000509000000000000" pitchFamily="65" charset="-120"/>
                <a:cs typeface="Times New Roman" panose="02020603050405020304" pitchFamily="18" charset="0"/>
              </a:rPr>
              <a:t>連接繼電器模組</a:t>
            </a:r>
          </a:p>
        </p:txBody>
      </p:sp>
      <p:sp>
        <p:nvSpPr>
          <p:cNvPr id="3" name="副標題 2"/>
          <p:cNvSpPr>
            <a:spLocks noGrp="1"/>
          </p:cNvSpPr>
          <p:nvPr>
            <p:ph type="subTitle" idx="1"/>
          </p:nvPr>
        </p:nvSpPr>
        <p:spPr>
          <a:xfrm>
            <a:off x="1223888" y="2308443"/>
            <a:ext cx="10465008" cy="4180492"/>
          </a:xfrm>
        </p:spPr>
        <p:txBody>
          <a:bodyPr/>
          <a:lstStyle/>
          <a:p>
            <a:endParaRPr lang="zh-TW" altLang="en-US" dirty="0"/>
          </a:p>
        </p:txBody>
      </p:sp>
      <p:pic>
        <p:nvPicPr>
          <p:cNvPr id="4" name="圖片 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23887" y="2308592"/>
            <a:ext cx="7058027" cy="4004073"/>
          </a:xfrm>
          <a:prstGeom prst="rect">
            <a:avLst/>
          </a:prstGeom>
        </p:spPr>
      </p:pic>
    </p:spTree>
    <p:extLst>
      <p:ext uri="{BB962C8B-B14F-4D97-AF65-F5344CB8AC3E}">
        <p14:creationId xmlns:p14="http://schemas.microsoft.com/office/powerpoint/2010/main" val="28178312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4"/>
            <a:ext cx="10550770" cy="902732"/>
          </a:xfrm>
        </p:spPr>
        <p:txBody>
          <a:bodyPr>
            <a:normAutofit/>
          </a:bodyPr>
          <a:lstStyle/>
          <a:p>
            <a:r>
              <a:rPr lang="zh-TW" altLang="en-US" sz="4400" dirty="0">
                <a:latin typeface="Times New Roman" panose="02020603050405020304" pitchFamily="18" charset="0"/>
                <a:ea typeface="標楷體" panose="03000509000000000000" pitchFamily="65" charset="-120"/>
                <a:cs typeface="Times New Roman" panose="02020603050405020304" pitchFamily="18" charset="0"/>
              </a:rPr>
              <a:t>快速添加</a:t>
            </a:r>
            <a:r>
              <a:rPr lang="en-US" altLang="zh-TW" sz="4400" dirty="0">
                <a:latin typeface="Times New Roman" panose="02020603050405020304" pitchFamily="18" charset="0"/>
                <a:ea typeface="標楷體" panose="03000509000000000000" pitchFamily="65" charset="-120"/>
                <a:cs typeface="Times New Roman" panose="02020603050405020304" pitchFamily="18" charset="0"/>
              </a:rPr>
              <a:t>(Touch)</a:t>
            </a:r>
            <a:r>
              <a:rPr lang="zh-TW" altLang="en-US" sz="4400" dirty="0">
                <a:latin typeface="Times New Roman" panose="02020603050405020304" pitchFamily="18" charset="0"/>
                <a:ea typeface="標楷體" panose="03000509000000000000" pitchFamily="65" charset="-120"/>
                <a:cs typeface="Times New Roman" panose="02020603050405020304" pitchFamily="18" charset="0"/>
              </a:rPr>
              <a:t>連接繼電器模組</a:t>
            </a:r>
          </a:p>
        </p:txBody>
      </p:sp>
      <p:sp>
        <p:nvSpPr>
          <p:cNvPr id="3" name="副標題 2"/>
          <p:cNvSpPr>
            <a:spLocks noGrp="1"/>
          </p:cNvSpPr>
          <p:nvPr>
            <p:ph type="subTitle" idx="1"/>
          </p:nvPr>
        </p:nvSpPr>
        <p:spPr>
          <a:xfrm>
            <a:off x="1223888" y="2308443"/>
            <a:ext cx="10465008" cy="4180492"/>
          </a:xfrm>
        </p:spPr>
        <p:txBody>
          <a:bodyPr/>
          <a:lstStyle/>
          <a:p>
            <a:endParaRPr lang="zh-TW" altLang="en-US" dirty="0"/>
          </a:p>
        </p:txBody>
      </p:sp>
      <p:pic>
        <p:nvPicPr>
          <p:cNvPr id="4" name="圖片 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23888" y="2225561"/>
            <a:ext cx="2411678" cy="4287427"/>
          </a:xfrm>
          <a:prstGeom prst="rect">
            <a:avLst/>
          </a:prstGeom>
        </p:spPr>
      </p:pic>
      <p:pic>
        <p:nvPicPr>
          <p:cNvPr id="12" name="圖片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07982" y="2189517"/>
            <a:ext cx="2375051" cy="4222313"/>
          </a:xfrm>
          <a:prstGeom prst="rect">
            <a:avLst/>
          </a:prstGeom>
        </p:spPr>
      </p:pic>
      <p:pic>
        <p:nvPicPr>
          <p:cNvPr id="13" name="圖片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184118" y="2208628"/>
            <a:ext cx="2457106" cy="4368188"/>
          </a:xfrm>
          <a:prstGeom prst="rect">
            <a:avLst/>
          </a:prstGeom>
        </p:spPr>
      </p:pic>
    </p:spTree>
    <p:extLst>
      <p:ext uri="{BB962C8B-B14F-4D97-AF65-F5344CB8AC3E}">
        <p14:creationId xmlns:p14="http://schemas.microsoft.com/office/powerpoint/2010/main" val="78426544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4"/>
            <a:ext cx="10550770" cy="1086264"/>
          </a:xfrm>
        </p:spPr>
        <p:txBody>
          <a:bodyPr>
            <a:normAutofit/>
          </a:bodyPr>
          <a:lstStyle/>
          <a:p>
            <a:r>
              <a:rPr lang="en-US" altLang="zh-TW" sz="4400" dirty="0">
                <a:latin typeface="Times New Roman" panose="02020603050405020304" pitchFamily="18" charset="0"/>
                <a:ea typeface="標楷體" panose="03000509000000000000" pitchFamily="65" charset="-120"/>
                <a:cs typeface="Times New Roman" panose="02020603050405020304" pitchFamily="18" charset="0"/>
              </a:rPr>
              <a:t>Touch</a:t>
            </a:r>
            <a:r>
              <a:rPr lang="zh-TW" altLang="en-US" sz="4400" dirty="0">
                <a:latin typeface="Times New Roman" panose="02020603050405020304" pitchFamily="18" charset="0"/>
                <a:ea typeface="標楷體" panose="03000509000000000000" pitchFamily="65" charset="-120"/>
                <a:cs typeface="Times New Roman" panose="02020603050405020304" pitchFamily="18" charset="0"/>
              </a:rPr>
              <a:t>模式設定完成</a:t>
            </a:r>
          </a:p>
        </p:txBody>
      </p:sp>
      <p:sp>
        <p:nvSpPr>
          <p:cNvPr id="3" name="副標題 2"/>
          <p:cNvSpPr>
            <a:spLocks noGrp="1"/>
          </p:cNvSpPr>
          <p:nvPr>
            <p:ph type="subTitle" idx="1"/>
          </p:nvPr>
        </p:nvSpPr>
        <p:spPr>
          <a:xfrm>
            <a:off x="1223888" y="2308443"/>
            <a:ext cx="10465008" cy="4180492"/>
          </a:xfrm>
        </p:spPr>
        <p:txBody>
          <a:bodyPr/>
          <a:lstStyle/>
          <a:p>
            <a:endParaRPr lang="zh-TW" altLang="en-US" dirty="0"/>
          </a:p>
        </p:txBody>
      </p:sp>
      <p:pic>
        <p:nvPicPr>
          <p:cNvPr id="4" name="圖片 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23888" y="2308441"/>
            <a:ext cx="2389645" cy="4248258"/>
          </a:xfrm>
          <a:prstGeom prst="rect">
            <a:avLst/>
          </a:prstGeom>
        </p:spPr>
      </p:pic>
      <p:pic>
        <p:nvPicPr>
          <p:cNvPr id="12" name="圖片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97430" y="2311189"/>
            <a:ext cx="2349982" cy="4177746"/>
          </a:xfrm>
          <a:prstGeom prst="rect">
            <a:avLst/>
          </a:prstGeom>
        </p:spPr>
      </p:pic>
      <p:pic>
        <p:nvPicPr>
          <p:cNvPr id="13" name="圖片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241113" y="2308440"/>
            <a:ext cx="2352044" cy="4181411"/>
          </a:xfrm>
          <a:prstGeom prst="rect">
            <a:avLst/>
          </a:prstGeom>
        </p:spPr>
      </p:pic>
    </p:spTree>
    <p:extLst>
      <p:ext uri="{BB962C8B-B14F-4D97-AF65-F5344CB8AC3E}">
        <p14:creationId xmlns:p14="http://schemas.microsoft.com/office/powerpoint/2010/main" val="144132277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4"/>
            <a:ext cx="10550770" cy="902732"/>
          </a:xfrm>
        </p:spPr>
        <p:txBody>
          <a:bodyPr>
            <a:normAutofit/>
          </a:bodyPr>
          <a:lstStyle/>
          <a:p>
            <a:r>
              <a:rPr lang="en-US" altLang="zh-TW" sz="4400" dirty="0">
                <a:latin typeface="Times New Roman" panose="02020603050405020304" pitchFamily="18" charset="0"/>
                <a:ea typeface="標楷體" panose="03000509000000000000" pitchFamily="65" charset="-120"/>
                <a:cs typeface="Times New Roman" panose="02020603050405020304" pitchFamily="18" charset="0"/>
              </a:rPr>
              <a:t>Wi-Fi</a:t>
            </a:r>
            <a:r>
              <a:rPr lang="zh-TW" altLang="en-US" sz="4400" dirty="0">
                <a:latin typeface="Times New Roman" panose="02020603050405020304" pitchFamily="18" charset="0"/>
                <a:ea typeface="標楷體" panose="03000509000000000000" pitchFamily="65" charset="-120"/>
                <a:cs typeface="Times New Roman" panose="02020603050405020304" pitchFamily="18" charset="0"/>
              </a:rPr>
              <a:t>繼電器操作</a:t>
            </a:r>
            <a:r>
              <a:rPr lang="zh-TW" altLang="en-US" sz="4400" dirty="0" smtClean="0">
                <a:latin typeface="Times New Roman" panose="02020603050405020304" pitchFamily="18" charset="0"/>
                <a:ea typeface="標楷體" panose="03000509000000000000" pitchFamily="65" charset="-120"/>
                <a:cs typeface="Times New Roman" panose="02020603050405020304" pitchFamily="18" charset="0"/>
              </a:rPr>
              <a:t>說明</a:t>
            </a:r>
            <a:endParaRPr lang="zh-TW" altLang="en-US" sz="44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3" name="副標題 2"/>
          <p:cNvSpPr>
            <a:spLocks noGrp="1"/>
          </p:cNvSpPr>
          <p:nvPr>
            <p:ph type="subTitle" idx="1"/>
          </p:nvPr>
        </p:nvSpPr>
        <p:spPr>
          <a:xfrm>
            <a:off x="1223888" y="2308443"/>
            <a:ext cx="10465008" cy="4180492"/>
          </a:xfrm>
        </p:spPr>
        <p:txBody>
          <a:bodyPr/>
          <a:lstStyle/>
          <a:p>
            <a:endParaRPr lang="zh-TW" altLang="en-US" dirty="0"/>
          </a:p>
        </p:txBody>
      </p:sp>
      <p:pic>
        <p:nvPicPr>
          <p:cNvPr id="13" name="圖片 1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23889" y="2336566"/>
            <a:ext cx="2345576" cy="4169913"/>
          </a:xfrm>
          <a:prstGeom prst="rect">
            <a:avLst/>
          </a:prstGeom>
        </p:spPr>
      </p:pic>
      <p:pic>
        <p:nvPicPr>
          <p:cNvPr id="14" name="圖片 1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33858" y="2336566"/>
            <a:ext cx="2347453" cy="4173250"/>
          </a:xfrm>
          <a:prstGeom prst="rect">
            <a:avLst/>
          </a:prstGeom>
        </p:spPr>
      </p:pic>
      <p:pic>
        <p:nvPicPr>
          <p:cNvPr id="15" name="圖片 1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245703" y="2336566"/>
            <a:ext cx="2347453" cy="4173250"/>
          </a:xfrm>
          <a:prstGeom prst="rect">
            <a:avLst/>
          </a:prstGeom>
        </p:spPr>
      </p:pic>
    </p:spTree>
    <p:extLst>
      <p:ext uri="{BB962C8B-B14F-4D97-AF65-F5344CB8AC3E}">
        <p14:creationId xmlns:p14="http://schemas.microsoft.com/office/powerpoint/2010/main" val="21406599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4"/>
            <a:ext cx="10550770" cy="902732"/>
          </a:xfrm>
        </p:spPr>
        <p:txBody>
          <a:bodyPr>
            <a:normAutofit/>
          </a:bodyPr>
          <a:lstStyle/>
          <a:p>
            <a:r>
              <a:rPr lang="en-US" altLang="zh-TW" sz="4400" dirty="0">
                <a:latin typeface="Times New Roman" panose="02020603050405020304" pitchFamily="18" charset="0"/>
                <a:ea typeface="標楷體" panose="03000509000000000000" pitchFamily="65" charset="-120"/>
                <a:cs typeface="Times New Roman" panose="02020603050405020304" pitchFamily="18" charset="0"/>
              </a:rPr>
              <a:t>Wi-Fi</a:t>
            </a:r>
            <a:r>
              <a:rPr lang="zh-TW" altLang="en-US" sz="4400" dirty="0" smtClean="0">
                <a:latin typeface="Times New Roman" panose="02020603050405020304" pitchFamily="18" charset="0"/>
                <a:ea typeface="標楷體" panose="03000509000000000000" pitchFamily="65" charset="-120"/>
                <a:cs typeface="Times New Roman" panose="02020603050405020304" pitchFamily="18" charset="0"/>
              </a:rPr>
              <a:t>繼電器操作說明</a:t>
            </a:r>
            <a:endParaRPr lang="zh-TW" altLang="en-US" sz="44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3" name="副標題 2"/>
          <p:cNvSpPr>
            <a:spLocks noGrp="1"/>
          </p:cNvSpPr>
          <p:nvPr>
            <p:ph type="subTitle" idx="1"/>
          </p:nvPr>
        </p:nvSpPr>
        <p:spPr>
          <a:xfrm>
            <a:off x="1223888" y="2308443"/>
            <a:ext cx="10465008" cy="4180492"/>
          </a:xfrm>
        </p:spPr>
        <p:txBody>
          <a:bodyPr/>
          <a:lstStyle/>
          <a:p>
            <a:endParaRPr lang="zh-TW" altLang="en-US" dirty="0"/>
          </a:p>
        </p:txBody>
      </p:sp>
      <p:pic>
        <p:nvPicPr>
          <p:cNvPr id="4" name="圖片 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23887" y="2308442"/>
            <a:ext cx="2345577" cy="4169914"/>
          </a:xfrm>
          <a:prstGeom prst="rect">
            <a:avLst/>
          </a:prstGeom>
        </p:spPr>
      </p:pic>
      <p:pic>
        <p:nvPicPr>
          <p:cNvPr id="12" name="圖片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314376" y="2308442"/>
            <a:ext cx="2313721" cy="4113282"/>
          </a:xfrm>
          <a:prstGeom prst="rect">
            <a:avLst/>
          </a:prstGeom>
        </p:spPr>
      </p:pic>
    </p:spTree>
    <p:extLst>
      <p:ext uri="{BB962C8B-B14F-4D97-AF65-F5344CB8AC3E}">
        <p14:creationId xmlns:p14="http://schemas.microsoft.com/office/powerpoint/2010/main" val="21345723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4"/>
            <a:ext cx="10550770" cy="902732"/>
          </a:xfrm>
        </p:spPr>
        <p:txBody>
          <a:bodyPr>
            <a:normAutofit/>
          </a:bodyPr>
          <a:lstStyle/>
          <a:p>
            <a:r>
              <a:rPr lang="en-US" altLang="zh-TW" sz="4400" dirty="0">
                <a:latin typeface="Times New Roman" panose="02020603050405020304" pitchFamily="18" charset="0"/>
                <a:ea typeface="標楷體" panose="03000509000000000000" pitchFamily="65" charset="-120"/>
                <a:cs typeface="Times New Roman" panose="02020603050405020304" pitchFamily="18" charset="0"/>
              </a:rPr>
              <a:t>Wi-Fi</a:t>
            </a:r>
            <a:r>
              <a:rPr lang="zh-TW" altLang="en-US" sz="4400" dirty="0" smtClean="0">
                <a:latin typeface="Times New Roman" panose="02020603050405020304" pitchFamily="18" charset="0"/>
                <a:ea typeface="標楷體" panose="03000509000000000000" pitchFamily="65" charset="-120"/>
                <a:cs typeface="Times New Roman" panose="02020603050405020304" pitchFamily="18" charset="0"/>
              </a:rPr>
              <a:t>繼電器電源供應器實地操作</a:t>
            </a:r>
            <a:endParaRPr lang="zh-TW" altLang="en-US" sz="44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3" name="副標題 2"/>
          <p:cNvSpPr>
            <a:spLocks noGrp="1"/>
          </p:cNvSpPr>
          <p:nvPr>
            <p:ph type="subTitle" idx="1"/>
          </p:nvPr>
        </p:nvSpPr>
        <p:spPr>
          <a:xfrm>
            <a:off x="1223888" y="2308443"/>
            <a:ext cx="10465008" cy="4180492"/>
          </a:xfrm>
        </p:spPr>
        <p:txBody>
          <a:bodyPr/>
          <a:lstStyle/>
          <a:p>
            <a:r>
              <a:rPr lang="en-US" altLang="zh-TW" dirty="0" smtClean="0">
                <a:solidFill>
                  <a:srgbClr val="0070C0"/>
                </a:solidFill>
              </a:rPr>
              <a:t>Channel</a:t>
            </a:r>
            <a:r>
              <a:rPr lang="zh-TW" altLang="en-US" dirty="0" smtClean="0">
                <a:solidFill>
                  <a:srgbClr val="0070C0"/>
                </a:solidFill>
              </a:rPr>
              <a:t> </a:t>
            </a:r>
            <a:r>
              <a:rPr lang="en-US" altLang="zh-TW" dirty="0" smtClean="0">
                <a:solidFill>
                  <a:srgbClr val="0070C0"/>
                </a:solidFill>
              </a:rPr>
              <a:t>1</a:t>
            </a:r>
            <a:r>
              <a:rPr lang="zh-TW" altLang="en-US" dirty="0" smtClean="0">
                <a:solidFill>
                  <a:srgbClr val="0070C0"/>
                </a:solidFill>
              </a:rPr>
              <a:t> </a:t>
            </a:r>
            <a:r>
              <a:rPr lang="zh-TW" altLang="en-US" dirty="0" smtClean="0"/>
              <a:t>供電 </a:t>
            </a:r>
            <a:r>
              <a:rPr lang="en-US" altLang="zh-TW" dirty="0" smtClean="0">
                <a:solidFill>
                  <a:srgbClr val="FF0000"/>
                </a:solidFill>
              </a:rPr>
              <a:t>5V</a:t>
            </a:r>
            <a:r>
              <a:rPr lang="zh-TW" altLang="en-US" dirty="0" smtClean="0"/>
              <a:t> 給模組</a:t>
            </a:r>
            <a:endParaRPr lang="zh-TW" altLang="en-US" dirty="0"/>
          </a:p>
        </p:txBody>
      </p:sp>
      <p:pic>
        <p:nvPicPr>
          <p:cNvPr id="15" name="圖片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01063" y="2944409"/>
            <a:ext cx="6318367" cy="3554082"/>
          </a:xfrm>
          <a:prstGeom prst="rect">
            <a:avLst/>
          </a:prstGeom>
        </p:spPr>
      </p:pic>
    </p:spTree>
    <p:extLst>
      <p:ext uri="{BB962C8B-B14F-4D97-AF65-F5344CB8AC3E}">
        <p14:creationId xmlns:p14="http://schemas.microsoft.com/office/powerpoint/2010/main" val="42711934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4"/>
            <a:ext cx="10550770" cy="902732"/>
          </a:xfrm>
        </p:spPr>
        <p:txBody>
          <a:bodyPr>
            <a:normAutofit/>
          </a:bodyPr>
          <a:lstStyle/>
          <a:p>
            <a:r>
              <a:rPr lang="en-US" altLang="zh-TW" sz="4400" dirty="0">
                <a:latin typeface="Times New Roman" panose="02020603050405020304" pitchFamily="18" charset="0"/>
                <a:ea typeface="標楷體" panose="03000509000000000000" pitchFamily="65" charset="-120"/>
                <a:cs typeface="Times New Roman" panose="02020603050405020304" pitchFamily="18" charset="0"/>
              </a:rPr>
              <a:t>Wi-Fi</a:t>
            </a:r>
            <a:r>
              <a:rPr lang="zh-TW" altLang="en-US" sz="4400" dirty="0" smtClean="0">
                <a:latin typeface="Times New Roman" panose="02020603050405020304" pitchFamily="18" charset="0"/>
                <a:ea typeface="標楷體" panose="03000509000000000000" pitchFamily="65" charset="-120"/>
                <a:cs typeface="Times New Roman" panose="02020603050405020304" pitchFamily="18" charset="0"/>
              </a:rPr>
              <a:t>繼電器電源供應器實地操作</a:t>
            </a:r>
            <a:endParaRPr lang="zh-TW" altLang="en-US" sz="44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3" name="副標題 2"/>
          <p:cNvSpPr>
            <a:spLocks noGrp="1"/>
          </p:cNvSpPr>
          <p:nvPr>
            <p:ph type="subTitle" idx="1"/>
          </p:nvPr>
        </p:nvSpPr>
        <p:spPr>
          <a:xfrm>
            <a:off x="1223888" y="2308443"/>
            <a:ext cx="10465008" cy="4180492"/>
          </a:xfrm>
        </p:spPr>
        <p:txBody>
          <a:bodyPr/>
          <a:lstStyle/>
          <a:p>
            <a:r>
              <a:rPr lang="en-US" altLang="zh-TW" dirty="0" smtClean="0">
                <a:solidFill>
                  <a:srgbClr val="0070C0"/>
                </a:solidFill>
              </a:rPr>
              <a:t>Channel</a:t>
            </a:r>
            <a:r>
              <a:rPr lang="zh-TW" altLang="en-US" dirty="0" smtClean="0">
                <a:solidFill>
                  <a:srgbClr val="0070C0"/>
                </a:solidFill>
              </a:rPr>
              <a:t> </a:t>
            </a:r>
            <a:r>
              <a:rPr lang="en-US" altLang="zh-TW" dirty="0" smtClean="0">
                <a:solidFill>
                  <a:srgbClr val="0070C0"/>
                </a:solidFill>
              </a:rPr>
              <a:t>2</a:t>
            </a:r>
            <a:r>
              <a:rPr lang="zh-TW" altLang="en-US" dirty="0" smtClean="0">
                <a:solidFill>
                  <a:srgbClr val="0070C0"/>
                </a:solidFill>
              </a:rPr>
              <a:t> </a:t>
            </a:r>
            <a:r>
              <a:rPr lang="zh-TW" altLang="en-US" dirty="0" smtClean="0"/>
              <a:t>供電 </a:t>
            </a:r>
            <a:r>
              <a:rPr lang="en-US" altLang="zh-TW" dirty="0" smtClean="0">
                <a:solidFill>
                  <a:srgbClr val="FF0000"/>
                </a:solidFill>
              </a:rPr>
              <a:t>12V</a:t>
            </a:r>
            <a:r>
              <a:rPr lang="zh-TW" altLang="en-US" dirty="0" smtClean="0"/>
              <a:t> 給模擬負載</a:t>
            </a:r>
            <a:endParaRPr lang="zh-TW" altLang="en-US" dirty="0"/>
          </a:p>
        </p:txBody>
      </p:sp>
      <p:pic>
        <p:nvPicPr>
          <p:cNvPr id="4" name="圖片 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797393" y="2932788"/>
            <a:ext cx="6322039" cy="3556147"/>
          </a:xfrm>
          <a:prstGeom prst="rect">
            <a:avLst/>
          </a:prstGeom>
        </p:spPr>
      </p:pic>
    </p:spTree>
    <p:extLst>
      <p:ext uri="{BB962C8B-B14F-4D97-AF65-F5344CB8AC3E}">
        <p14:creationId xmlns:p14="http://schemas.microsoft.com/office/powerpoint/2010/main" val="267419269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4"/>
            <a:ext cx="10550770" cy="2292866"/>
          </a:xfrm>
        </p:spPr>
        <p:txBody>
          <a:bodyPr>
            <a:normAutofit/>
          </a:bodyPr>
          <a:lstStyle/>
          <a:p>
            <a:r>
              <a:rPr lang="en-US" altLang="zh-TW" sz="44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Wi-Fi </a:t>
            </a:r>
            <a:r>
              <a:rPr lang="zh-TW" altLang="en-US" sz="44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手機遠程控制繼電器智慧家居開關</a:t>
            </a:r>
            <a:endParaRPr lang="en-US" altLang="zh-TW" sz="44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3" name="副標題 2"/>
          <p:cNvSpPr>
            <a:spLocks noGrp="1"/>
          </p:cNvSpPr>
          <p:nvPr>
            <p:ph type="subTitle" idx="1"/>
          </p:nvPr>
        </p:nvSpPr>
        <p:spPr>
          <a:xfrm>
            <a:off x="1223888" y="3955055"/>
            <a:ext cx="10465008" cy="2533879"/>
          </a:xfrm>
        </p:spPr>
        <p:txBody>
          <a:bodyPr>
            <a:normAutofit/>
          </a:bodyPr>
          <a:lstStyle/>
          <a:p>
            <a:r>
              <a:rPr lang="en-US" altLang="zh-TW" sz="6000" dirty="0" smtClean="0">
                <a:latin typeface="Times New Roman" panose="02020603050405020304" pitchFamily="18" charset="0"/>
                <a:cs typeface="Times New Roman" panose="02020603050405020304" pitchFamily="18" charset="0"/>
              </a:rPr>
              <a:t>Q &amp;A</a:t>
            </a:r>
            <a:endParaRPr lang="zh-TW" altLang="en-US" sz="6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9232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4" name="標題 3"/>
          <p:cNvSpPr>
            <a:spLocks noGrp="1"/>
          </p:cNvSpPr>
          <p:nvPr>
            <p:ph type="ctrTitle"/>
          </p:nvPr>
        </p:nvSpPr>
        <p:spPr>
          <a:xfrm>
            <a:off x="1524000" y="1122363"/>
            <a:ext cx="9144000" cy="1086265"/>
          </a:xfrm>
        </p:spPr>
        <p:txBody>
          <a:bodyPr/>
          <a:lstStyle/>
          <a:p>
            <a:r>
              <a:rPr lang="zh-TW" altLang="en-US" b="1" dirty="0" smtClean="0">
                <a:latin typeface="標楷體" panose="03000509000000000000" pitchFamily="65" charset="-120"/>
                <a:ea typeface="標楷體" panose="03000509000000000000" pitchFamily="65" charset="-120"/>
              </a:rPr>
              <a:t>電機相關技術</a:t>
            </a:r>
            <a:endParaRPr lang="zh-TW" altLang="en-US" b="1" dirty="0">
              <a:latin typeface="標楷體" panose="03000509000000000000" pitchFamily="65" charset="-120"/>
              <a:ea typeface="標楷體" panose="03000509000000000000" pitchFamily="65" charset="-120"/>
            </a:endParaRPr>
          </a:p>
        </p:txBody>
      </p:sp>
      <p:sp>
        <p:nvSpPr>
          <p:cNvPr id="10" name="副標題 9"/>
          <p:cNvSpPr>
            <a:spLocks noGrp="1"/>
          </p:cNvSpPr>
          <p:nvPr>
            <p:ph type="subTitle" idx="1"/>
          </p:nvPr>
        </p:nvSpPr>
        <p:spPr>
          <a:xfrm>
            <a:off x="1223887" y="2566929"/>
            <a:ext cx="10550769" cy="3084723"/>
          </a:xfrm>
        </p:spPr>
        <p:txBody>
          <a:bodyPr>
            <a:normAutofit/>
          </a:bodyPr>
          <a:lstStyle/>
          <a:p>
            <a:pPr marL="342900" indent="-342900" algn="l">
              <a:buFont typeface="Arial" panose="020B0604020202020204" pitchFamily="34" charset="0"/>
              <a:buChar char="•"/>
            </a:pP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繼電器 </a:t>
            </a:r>
            <a:r>
              <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rPr>
              <a:t>Relay</a:t>
            </a:r>
          </a:p>
          <a:p>
            <a:pPr marL="342900" indent="-342900" algn="l">
              <a:buFont typeface="Arial" panose="020B0604020202020204" pitchFamily="34" charset="0"/>
              <a:buChar char="•"/>
            </a:pP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智慧</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居家 </a:t>
            </a:r>
            <a:r>
              <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rPr>
              <a:t>Smart Home</a:t>
            </a:r>
          </a:p>
          <a:p>
            <a:pPr marL="342900" indent="-342900" algn="l">
              <a:buFont typeface="Arial" panose="020B0604020202020204" pitchFamily="34" charset="0"/>
              <a:buChar char="•"/>
            </a:pP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物聯</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網 </a:t>
            </a:r>
            <a:r>
              <a:rPr lang="en-US" altLang="zh-TW" sz="3600" b="1" dirty="0">
                <a:latin typeface="Times New Roman" panose="02020603050405020304" pitchFamily="18" charset="0"/>
                <a:ea typeface="標楷體" panose="03000509000000000000" pitchFamily="65" charset="-120"/>
                <a:cs typeface="Times New Roman" panose="02020603050405020304" pitchFamily="18" charset="0"/>
              </a:rPr>
              <a:t>Internet of </a:t>
            </a:r>
            <a:r>
              <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rPr>
              <a:t>Things (</a:t>
            </a:r>
            <a:r>
              <a:rPr lang="en-US" altLang="zh-TW" sz="3600" b="1" dirty="0" err="1" smtClean="0">
                <a:latin typeface="Times New Roman" panose="02020603050405020304" pitchFamily="18" charset="0"/>
                <a:ea typeface="標楷體" panose="03000509000000000000" pitchFamily="65" charset="-120"/>
                <a:cs typeface="Times New Roman" panose="02020603050405020304" pitchFamily="18" charset="0"/>
              </a:rPr>
              <a:t>IoT</a:t>
            </a:r>
            <a:r>
              <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rPr>
              <a:t>)</a:t>
            </a:r>
          </a:p>
          <a:p>
            <a:pPr marL="342900" indent="-342900" algn="l">
              <a:buFont typeface="Arial" panose="020B0604020202020204" pitchFamily="34" charset="0"/>
              <a:buChar char="•"/>
            </a:pP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雲端</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運算</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 </a:t>
            </a:r>
            <a:r>
              <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rPr>
              <a:t>cloud </a:t>
            </a:r>
            <a:r>
              <a:rPr lang="en-US" altLang="zh-TW" sz="3600" b="1" dirty="0">
                <a:latin typeface="Times New Roman" panose="02020603050405020304" pitchFamily="18" charset="0"/>
                <a:ea typeface="標楷體" panose="03000509000000000000" pitchFamily="65" charset="-120"/>
                <a:cs typeface="Times New Roman" panose="02020603050405020304" pitchFamily="18" charset="0"/>
              </a:rPr>
              <a:t>computing</a:t>
            </a:r>
            <a:endParaRPr lang="zh-TW" altLang="en-US" sz="3600" b="1" dirty="0">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174315863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4"/>
            <a:ext cx="10550770" cy="1186078"/>
          </a:xfrm>
        </p:spPr>
        <p:txBody>
          <a:bodyPr>
            <a:normAutofit/>
          </a:bodyPr>
          <a:lstStyle/>
          <a:p>
            <a:r>
              <a:rPr lang="zh-TW" altLang="en-US" sz="48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免費好用</a:t>
            </a:r>
            <a:r>
              <a:rPr lang="zh-TW" altLang="en-US" sz="4800" b="1" dirty="0" smtClean="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的</a:t>
            </a:r>
            <a:r>
              <a:rPr lang="zh-TW" altLang="en-US" sz="48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物聯網</a:t>
            </a:r>
            <a:r>
              <a:rPr lang="zh-TW" altLang="en-US" sz="4800" b="1" dirty="0" smtClean="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雲端運算</a:t>
            </a:r>
            <a:endParaRPr lang="en-US" altLang="zh-TW" sz="48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3" name="副標題 2"/>
          <p:cNvSpPr>
            <a:spLocks noGrp="1"/>
          </p:cNvSpPr>
          <p:nvPr>
            <p:ph type="subTitle" idx="1"/>
          </p:nvPr>
        </p:nvSpPr>
        <p:spPr>
          <a:xfrm>
            <a:off x="1223888" y="2644049"/>
            <a:ext cx="10465008" cy="3844886"/>
          </a:xfrm>
        </p:spPr>
        <p:txBody>
          <a:bodyPr>
            <a:normAutofit/>
          </a:bodyPr>
          <a:lstStyle/>
          <a:p>
            <a:r>
              <a:rPr lang="en-US" altLang="zh-TW" sz="4000" dirty="0" smtClean="0">
                <a:latin typeface="Times New Roman" panose="02020603050405020304" pitchFamily="18" charset="0"/>
                <a:cs typeface="Times New Roman" panose="02020603050405020304" pitchFamily="18" charset="0"/>
                <a:hlinkClick r:id="rId6"/>
              </a:rPr>
              <a:t>GitHub</a:t>
            </a:r>
            <a:endParaRPr lang="en-US" altLang="zh-TW" sz="4000" dirty="0" smtClean="0">
              <a:latin typeface="Times New Roman" panose="02020603050405020304" pitchFamily="18" charset="0"/>
              <a:cs typeface="Times New Roman" panose="02020603050405020304" pitchFamily="18" charset="0"/>
            </a:endParaRPr>
          </a:p>
          <a:p>
            <a:r>
              <a:rPr lang="en-US" altLang="zh-TW" sz="4000" dirty="0" smtClean="0">
                <a:latin typeface="Times New Roman" panose="02020603050405020304" pitchFamily="18" charset="0"/>
                <a:cs typeface="Times New Roman" panose="02020603050405020304" pitchFamily="18" charset="0"/>
                <a:hlinkClick r:id="rId7"/>
              </a:rPr>
              <a:t>IFTTT</a:t>
            </a:r>
            <a:endParaRPr lang="en-US" altLang="zh-TW" sz="4000" dirty="0" smtClean="0">
              <a:latin typeface="Times New Roman" panose="02020603050405020304" pitchFamily="18" charset="0"/>
              <a:cs typeface="Times New Roman" panose="02020603050405020304" pitchFamily="18" charset="0"/>
            </a:endParaRPr>
          </a:p>
          <a:p>
            <a:r>
              <a:rPr lang="en-US" altLang="zh-TW" sz="4000" dirty="0" err="1" smtClean="0">
                <a:latin typeface="Times New Roman" panose="02020603050405020304" pitchFamily="18" charset="0"/>
                <a:cs typeface="Times New Roman" panose="02020603050405020304" pitchFamily="18" charset="0"/>
                <a:hlinkClick r:id="rId8"/>
              </a:rPr>
              <a:t>ThingSpeak</a:t>
            </a:r>
            <a:endParaRPr lang="en-US" altLang="zh-TW" sz="4000" dirty="0" smtClean="0">
              <a:latin typeface="Times New Roman" panose="02020603050405020304" pitchFamily="18" charset="0"/>
              <a:cs typeface="Times New Roman" panose="02020603050405020304" pitchFamily="18" charset="0"/>
            </a:endParaRPr>
          </a:p>
          <a:p>
            <a:r>
              <a:rPr lang="en-US" altLang="zh-TW" sz="4000" dirty="0" smtClean="0">
                <a:latin typeface="Times New Roman" panose="02020603050405020304" pitchFamily="18" charset="0"/>
                <a:cs typeface="Times New Roman" panose="02020603050405020304" pitchFamily="18" charset="0"/>
                <a:hlinkClick r:id="rId9"/>
              </a:rPr>
              <a:t>LINE Bot</a:t>
            </a:r>
            <a:endParaRPr lang="en-US" altLang="zh-TW" sz="4000" dirty="0" smtClean="0">
              <a:latin typeface="Times New Roman" panose="02020603050405020304" pitchFamily="18" charset="0"/>
              <a:cs typeface="Times New Roman" panose="02020603050405020304" pitchFamily="18" charset="0"/>
            </a:endParaRPr>
          </a:p>
          <a:p>
            <a:r>
              <a:rPr lang="en-US" altLang="zh-TW" sz="4000" dirty="0" err="1" smtClean="0">
                <a:latin typeface="Times New Roman" panose="02020603050405020304" pitchFamily="18" charset="0"/>
                <a:cs typeface="Times New Roman" panose="02020603050405020304" pitchFamily="18" charset="0"/>
                <a:hlinkClick r:id="rId10"/>
              </a:rPr>
              <a:t>Tinkercad</a:t>
            </a:r>
            <a:endParaRPr lang="en-US" altLang="zh-TW" sz="4000" dirty="0" smtClean="0">
              <a:latin typeface="Times New Roman" panose="02020603050405020304" pitchFamily="18" charset="0"/>
              <a:cs typeface="Times New Roman" panose="02020603050405020304" pitchFamily="18" charset="0"/>
            </a:endParaRPr>
          </a:p>
          <a:p>
            <a:endParaRPr lang="en-US" altLang="zh-TW" sz="6000" dirty="0" smtClean="0">
              <a:latin typeface="Times New Roman" panose="02020603050405020304" pitchFamily="18" charset="0"/>
              <a:cs typeface="Times New Roman" panose="02020603050405020304" pitchFamily="18" charset="0"/>
            </a:endParaRPr>
          </a:p>
          <a:p>
            <a:endParaRPr lang="zh-TW" altLang="en-US" sz="6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608795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422028" y="1977437"/>
            <a:ext cx="10550770" cy="3211508"/>
          </a:xfrm>
        </p:spPr>
        <p:txBody>
          <a:bodyPr>
            <a:normAutofit/>
          </a:bodyPr>
          <a:lstStyle/>
          <a:p>
            <a:r>
              <a:rPr lang="zh-TW" altLang="en-US" sz="4400" b="1" dirty="0">
                <a:solidFill>
                  <a:srgbClr val="0070C0"/>
                </a:solidFill>
                <a:latin typeface="標楷體" panose="03000509000000000000" pitchFamily="65" charset="-120"/>
                <a:ea typeface="標楷體" panose="03000509000000000000" pitchFamily="65" charset="-120"/>
                <a:cs typeface="Times New Roman" panose="02020603050405020304" pitchFamily="18" charset="0"/>
              </a:rPr>
              <a:t>歡迎</a:t>
            </a:r>
            <a:r>
              <a:rPr lang="zh-TW" altLang="en-US"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t>加入</a:t>
            </a:r>
            <a:r>
              <a:rPr lang="en-US" altLang="zh-TW"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t/>
            </a:r>
            <a:br>
              <a:rPr lang="en-US" altLang="zh-TW"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br>
            <a:r>
              <a:rPr lang="zh-TW" altLang="en-US" sz="4400" b="1" dirty="0" smtClean="0">
                <a:solidFill>
                  <a:srgbClr val="00B050"/>
                </a:solidFill>
                <a:latin typeface="標楷體" panose="03000509000000000000" pitchFamily="65" charset="-120"/>
                <a:ea typeface="標楷體" panose="03000509000000000000" pitchFamily="65" charset="-120"/>
                <a:cs typeface="Times New Roman" panose="02020603050405020304" pitchFamily="18" charset="0"/>
              </a:rPr>
              <a:t>亞東</a:t>
            </a:r>
            <a:r>
              <a:rPr lang="zh-TW" altLang="en-US" sz="4400" b="1" dirty="0">
                <a:solidFill>
                  <a:srgbClr val="00B050"/>
                </a:solidFill>
                <a:latin typeface="標楷體" panose="03000509000000000000" pitchFamily="65" charset="-120"/>
                <a:ea typeface="標楷體" panose="03000509000000000000" pitchFamily="65" charset="-120"/>
                <a:cs typeface="Times New Roman" panose="02020603050405020304" pitchFamily="18" charset="0"/>
              </a:rPr>
              <a:t>科技大學 電機工程</a:t>
            </a:r>
            <a:r>
              <a:rPr lang="zh-TW" altLang="en-US" sz="4400" b="1" dirty="0" smtClean="0">
                <a:solidFill>
                  <a:srgbClr val="00B050"/>
                </a:solidFill>
                <a:latin typeface="標楷體" panose="03000509000000000000" pitchFamily="65" charset="-120"/>
                <a:ea typeface="標楷體" panose="03000509000000000000" pitchFamily="65" charset="-120"/>
                <a:cs typeface="Times New Roman" panose="02020603050405020304" pitchFamily="18" charset="0"/>
              </a:rPr>
              <a:t>系</a:t>
            </a:r>
            <a:r>
              <a:rPr lang="en-US" altLang="zh-TW" sz="4400" b="1" dirty="0" smtClean="0">
                <a:solidFill>
                  <a:srgbClr val="00B050"/>
                </a:solidFill>
                <a:latin typeface="標楷體" panose="03000509000000000000" pitchFamily="65" charset="-120"/>
                <a:ea typeface="標楷體" panose="03000509000000000000" pitchFamily="65" charset="-120"/>
                <a:cs typeface="Times New Roman" panose="02020603050405020304" pitchFamily="18" charset="0"/>
              </a:rPr>
              <a:t/>
            </a:r>
            <a:br>
              <a:rPr lang="en-US" altLang="zh-TW" sz="4400" b="1" dirty="0" smtClean="0">
                <a:solidFill>
                  <a:srgbClr val="00B050"/>
                </a:solidFill>
                <a:latin typeface="標楷體" panose="03000509000000000000" pitchFamily="65" charset="-120"/>
                <a:ea typeface="標楷體" panose="03000509000000000000" pitchFamily="65" charset="-120"/>
                <a:cs typeface="Times New Roman" panose="02020603050405020304" pitchFamily="18" charset="0"/>
              </a:rPr>
            </a:br>
            <a:r>
              <a:rPr lang="zh-TW" altLang="en-US"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t>的大家庭</a:t>
            </a:r>
            <a:r>
              <a:rPr lang="en-US" altLang="zh-TW"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t/>
            </a:r>
            <a:br>
              <a:rPr lang="en-US" altLang="zh-TW"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br>
            <a:r>
              <a:rPr lang="zh-TW" altLang="en-US"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t>讓你學習更紮實</a:t>
            </a:r>
            <a:r>
              <a:rPr lang="en-US" altLang="zh-TW"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t/>
            </a:r>
            <a:br>
              <a:rPr lang="en-US" altLang="zh-TW"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br>
            <a:r>
              <a:rPr lang="zh-TW" altLang="en-US"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t>未來更美好</a:t>
            </a:r>
            <a:r>
              <a:rPr lang="en-US" altLang="zh-TW"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t>!</a:t>
            </a:r>
            <a:r>
              <a:rPr lang="zh-TW" altLang="en-US" sz="4400" b="1" dirty="0" smtClean="0">
                <a:solidFill>
                  <a:srgbClr val="0070C0"/>
                </a:solidFill>
                <a:latin typeface="標楷體" panose="03000509000000000000" pitchFamily="65" charset="-120"/>
                <a:ea typeface="標楷體" panose="03000509000000000000" pitchFamily="65" charset="-120"/>
                <a:cs typeface="Times New Roman" panose="02020603050405020304" pitchFamily="18" charset="0"/>
              </a:rPr>
              <a:t> </a:t>
            </a:r>
            <a:endParaRPr lang="en-US" altLang="zh-TW" sz="4400" b="1" dirty="0">
              <a:solidFill>
                <a:srgbClr val="0070C0"/>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8767411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4" name="標題 3"/>
          <p:cNvSpPr>
            <a:spLocks noGrp="1"/>
          </p:cNvSpPr>
          <p:nvPr>
            <p:ph type="ctrTitle"/>
          </p:nvPr>
        </p:nvSpPr>
        <p:spPr>
          <a:xfrm>
            <a:off x="1223888" y="1122364"/>
            <a:ext cx="10550768" cy="693710"/>
          </a:xfrm>
        </p:spPr>
        <p:txBody>
          <a:bodyPr>
            <a:noAutofit/>
          </a:bodyPr>
          <a:lstStyle/>
          <a:p>
            <a:r>
              <a:rPr lang="zh-TW" altLang="en-US" sz="4400" b="1" dirty="0" smtClean="0">
                <a:latin typeface="Times New Roman" panose="02020603050405020304" pitchFamily="18" charset="0"/>
                <a:ea typeface="標楷體" panose="03000509000000000000" pitchFamily="65" charset="-120"/>
                <a:cs typeface="Times New Roman" panose="02020603050405020304" pitchFamily="18" charset="0"/>
              </a:rPr>
              <a:t>繼電器</a:t>
            </a:r>
            <a:endParaRPr lang="zh-TW" altLang="en-US" sz="4400" b="1" dirty="0">
              <a:latin typeface="標楷體" panose="03000509000000000000" pitchFamily="65" charset="-120"/>
              <a:ea typeface="標楷體" panose="03000509000000000000" pitchFamily="65" charset="-120"/>
            </a:endParaRPr>
          </a:p>
        </p:txBody>
      </p:sp>
      <p:sp>
        <p:nvSpPr>
          <p:cNvPr id="10" name="副標題 9"/>
          <p:cNvSpPr>
            <a:spLocks noGrp="1"/>
          </p:cNvSpPr>
          <p:nvPr>
            <p:ph type="subTitle" idx="1"/>
          </p:nvPr>
        </p:nvSpPr>
        <p:spPr>
          <a:xfrm>
            <a:off x="1255923" y="1915887"/>
            <a:ext cx="10518733" cy="4650166"/>
          </a:xfrm>
        </p:spPr>
        <p:txBody>
          <a:bodyPr>
            <a:normAutofit fontScale="70000" lnSpcReduction="20000"/>
          </a:bodyPr>
          <a:lstStyle/>
          <a:p>
            <a:pPr algn="l"/>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用</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較小的電流去控制較大電流的一種「自動開關</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sz="4000"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在</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電路中起著自動調節、安全保護、轉換電路等作用</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40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endParaRPr lang="en-US" altLang="zh-TW" sz="40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繼電器的電符號和觸點</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形式</a:t>
            </a:r>
            <a:endParaRPr lang="zh-TW" altLang="en-US" sz="4000" b="1" dirty="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lgn="l">
              <a:buFont typeface="Arial" panose="020B0604020202020204" pitchFamily="34" charset="0"/>
              <a:buChar char="•"/>
            </a:pPr>
            <a:r>
              <a:rPr lang="en-US" altLang="zh-TW"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COM</a:t>
            </a:r>
            <a:r>
              <a:rPr lang="zh-TW" altLang="en-US"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a:t>
            </a:r>
            <a:r>
              <a:rPr lang="en-US" altLang="zh-TW"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Common</a:t>
            </a:r>
            <a:r>
              <a:rPr lang="zh-TW" altLang="en-US"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表示共接點。</a:t>
            </a:r>
          </a:p>
          <a:p>
            <a:pPr marL="342900" indent="-342900" algn="l">
              <a:buFont typeface="Arial" panose="020B0604020202020204" pitchFamily="34" charset="0"/>
              <a:buChar char="•"/>
            </a:pPr>
            <a:r>
              <a:rPr lang="en-US" altLang="zh-TW"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NO</a:t>
            </a:r>
            <a:r>
              <a:rPr lang="zh-TW" altLang="en-US"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a:t>
            </a:r>
            <a:r>
              <a:rPr lang="en-US" altLang="zh-TW"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Normally Open</a:t>
            </a:r>
            <a:r>
              <a:rPr lang="zh-TW" altLang="en-US"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表示常開接點（俗稱</a:t>
            </a:r>
            <a:r>
              <a:rPr lang="en-US" altLang="zh-TW" sz="4000" b="1" dirty="0">
                <a:latin typeface="Times New Roman" panose="02020603050405020304" pitchFamily="18" charset="0"/>
                <a:ea typeface="標楷體" panose="03000509000000000000" pitchFamily="65" charset="-120"/>
                <a:cs typeface="Times New Roman" panose="02020603050405020304" pitchFamily="18" charset="0"/>
              </a:rPr>
              <a:t>A</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接點）</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40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en-US" altLang="zh-TW" sz="4000" b="1" dirty="0">
                <a:latin typeface="Times New Roman" panose="02020603050405020304" pitchFamily="18" charset="0"/>
                <a:ea typeface="標楷體" panose="03000509000000000000" pitchFamily="65" charset="-120"/>
                <a:cs typeface="Times New Roman" panose="02020603050405020304" pitchFamily="18" charset="0"/>
              </a:rPr>
              <a:t> </a:t>
            </a:r>
            <a:r>
              <a:rPr lang="en-US" altLang="zh-TW" sz="4000" b="1" dirty="0" smtClean="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平常</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處於開路（斷路），線圈通電後才成為</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閉路</a:t>
            </a:r>
            <a:endParaRPr lang="en-US" altLang="zh-TW" sz="40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en-US" altLang="zh-TW" sz="4000" b="1" dirty="0">
                <a:latin typeface="Times New Roman" panose="02020603050405020304" pitchFamily="18" charset="0"/>
                <a:ea typeface="標楷體" panose="03000509000000000000" pitchFamily="65" charset="-120"/>
                <a:cs typeface="Times New Roman" panose="02020603050405020304" pitchFamily="18" charset="0"/>
              </a:rPr>
              <a:t> </a:t>
            </a:r>
            <a:r>
              <a:rPr lang="en-US" altLang="zh-TW" sz="4000" b="1" dirty="0" smtClean="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與共接點</a:t>
            </a:r>
            <a:r>
              <a:rPr lang="en-US" altLang="zh-TW" sz="4000" b="1" dirty="0">
                <a:latin typeface="Times New Roman" panose="02020603050405020304" pitchFamily="18" charset="0"/>
                <a:ea typeface="標楷體" panose="03000509000000000000" pitchFamily="65" charset="-120"/>
                <a:cs typeface="Times New Roman" panose="02020603050405020304" pitchFamily="18" charset="0"/>
              </a:rPr>
              <a:t>COM</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接通）。</a:t>
            </a:r>
          </a:p>
          <a:p>
            <a:pPr marL="342900" indent="-342900" algn="l">
              <a:buFont typeface="Arial" panose="020B0604020202020204" pitchFamily="34" charset="0"/>
              <a:buChar char="•"/>
            </a:pPr>
            <a:r>
              <a:rPr lang="en-US" altLang="zh-TW"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NC</a:t>
            </a:r>
            <a:r>
              <a:rPr lang="zh-TW" altLang="en-US"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a:t>
            </a:r>
            <a:r>
              <a:rPr lang="en-US" altLang="zh-TW"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Normally Closed</a:t>
            </a:r>
            <a:r>
              <a:rPr lang="zh-TW" altLang="en-US" sz="40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表示常閉接點（俗稱</a:t>
            </a:r>
            <a:r>
              <a:rPr lang="en-US" altLang="zh-TW" sz="4000" b="1" dirty="0">
                <a:latin typeface="Times New Roman" panose="02020603050405020304" pitchFamily="18" charset="0"/>
                <a:ea typeface="標楷體" panose="03000509000000000000" pitchFamily="65" charset="-120"/>
                <a:cs typeface="Times New Roman" panose="02020603050405020304" pitchFamily="18" charset="0"/>
              </a:rPr>
              <a:t>B</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接點）</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40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en-US" altLang="zh-TW" sz="4000" b="1" dirty="0" smtClean="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平常</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處於閉路（與共接點</a:t>
            </a:r>
            <a:r>
              <a:rPr lang="en-US" altLang="zh-TW" sz="4000" b="1" dirty="0">
                <a:latin typeface="Times New Roman" panose="02020603050405020304" pitchFamily="18" charset="0"/>
                <a:ea typeface="標楷體" panose="03000509000000000000" pitchFamily="65" charset="-120"/>
                <a:cs typeface="Times New Roman" panose="02020603050405020304" pitchFamily="18" charset="0"/>
              </a:rPr>
              <a:t>COM</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接通）</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40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en-US" altLang="zh-TW" sz="4000" b="1" dirty="0">
                <a:latin typeface="Times New Roman" panose="02020603050405020304" pitchFamily="18" charset="0"/>
                <a:ea typeface="標楷體" panose="03000509000000000000" pitchFamily="65" charset="-120"/>
                <a:cs typeface="Times New Roman" panose="02020603050405020304" pitchFamily="18" charset="0"/>
              </a:rPr>
              <a:t> </a:t>
            </a:r>
            <a:r>
              <a:rPr lang="en-US" altLang="zh-TW" sz="4000" b="1" dirty="0" smtClean="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線圈</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通電後才成為開路（斷路</a:t>
            </a:r>
            <a:r>
              <a:rPr lang="zh-TW" altLang="en-US" sz="4000" b="1"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sz="4000" b="1"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a:t>
            </a:r>
          </a:p>
        </p:txBody>
      </p:sp>
    </p:spTree>
    <p:extLst>
      <p:ext uri="{BB962C8B-B14F-4D97-AF65-F5344CB8AC3E}">
        <p14:creationId xmlns:p14="http://schemas.microsoft.com/office/powerpoint/2010/main" val="13163710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4" name="標題 3"/>
          <p:cNvSpPr>
            <a:spLocks noGrp="1"/>
          </p:cNvSpPr>
          <p:nvPr>
            <p:ph type="ctrTitle"/>
          </p:nvPr>
        </p:nvSpPr>
        <p:spPr>
          <a:xfrm>
            <a:off x="1223888" y="1122364"/>
            <a:ext cx="10550768" cy="693710"/>
          </a:xfrm>
        </p:spPr>
        <p:txBody>
          <a:bodyPr>
            <a:noAutofit/>
          </a:bodyPr>
          <a:lstStyle/>
          <a:p>
            <a:r>
              <a:rPr lang="zh-TW" altLang="en-US" sz="4400" b="1" dirty="0" smtClean="0">
                <a:latin typeface="Times New Roman" panose="02020603050405020304" pitchFamily="18" charset="0"/>
                <a:ea typeface="標楷體" panose="03000509000000000000" pitchFamily="65" charset="-120"/>
                <a:cs typeface="Times New Roman" panose="02020603050405020304" pitchFamily="18" charset="0"/>
              </a:rPr>
              <a:t>繼電器</a:t>
            </a:r>
            <a:endParaRPr lang="zh-TW" altLang="en-US" sz="4400" b="1" dirty="0">
              <a:latin typeface="標楷體" panose="03000509000000000000" pitchFamily="65" charset="-120"/>
              <a:ea typeface="標楷體" panose="03000509000000000000" pitchFamily="65" charset="-120"/>
            </a:endParaRPr>
          </a:p>
        </p:txBody>
      </p:sp>
      <p:sp>
        <p:nvSpPr>
          <p:cNvPr id="10" name="副標題 9"/>
          <p:cNvSpPr>
            <a:spLocks noGrp="1"/>
          </p:cNvSpPr>
          <p:nvPr>
            <p:ph type="subTitle" idx="1"/>
          </p:nvPr>
        </p:nvSpPr>
        <p:spPr>
          <a:xfrm>
            <a:off x="1255923" y="1915887"/>
            <a:ext cx="10518733" cy="4650166"/>
          </a:xfrm>
        </p:spPr>
        <p:txBody>
          <a:bodyPr>
            <a:normAutofit/>
          </a:bodyPr>
          <a:lstStyle/>
          <a:p>
            <a:pPr algn="l"/>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endParaRPr lang="en-US" altLang="zh-TW" sz="3600" b="1" dirty="0">
              <a:latin typeface="Times New Roman" panose="02020603050405020304" pitchFamily="18" charset="0"/>
              <a:ea typeface="標楷體" panose="03000509000000000000" pitchFamily="65" charset="-120"/>
              <a:cs typeface="Times New Roman" panose="02020603050405020304" pitchFamily="18" charset="0"/>
            </a:endParaRPr>
          </a:p>
          <a:p>
            <a:pPr algn="l"/>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endParaRPr lang="en-US" altLang="zh-TW" sz="3600" b="1" dirty="0">
              <a:latin typeface="Times New Roman" panose="02020603050405020304" pitchFamily="18" charset="0"/>
              <a:ea typeface="標楷體" panose="03000509000000000000" pitchFamily="65" charset="-120"/>
              <a:cs typeface="Times New Roman" panose="02020603050405020304" pitchFamily="18" charset="0"/>
            </a:endParaRPr>
          </a:p>
          <a:p>
            <a:pPr algn="l"/>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endParaRPr lang="en-US" altLang="zh-TW" sz="3600" b="1" dirty="0">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sz="1200" b="1" dirty="0">
                <a:latin typeface="Times New Roman" panose="02020603050405020304" pitchFamily="18" charset="0"/>
                <a:ea typeface="標楷體" panose="03000509000000000000" pitchFamily="65" charset="-120"/>
                <a:cs typeface="Times New Roman" panose="02020603050405020304" pitchFamily="18" charset="0"/>
              </a:rPr>
              <a:t>https://www.bambusekd.cz/dev/raspberry-control-5V-relay</a:t>
            </a:r>
          </a:p>
          <a:p>
            <a:pPr algn="l"/>
            <a:endParaRPr lang="zh-TW" altLang="en-US" sz="3600" b="1"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2" name="圖片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5607" y="1904680"/>
            <a:ext cx="5463069" cy="3285061"/>
          </a:xfrm>
          <a:prstGeom prst="rect">
            <a:avLst/>
          </a:prstGeom>
        </p:spPr>
      </p:pic>
      <p:pic>
        <p:nvPicPr>
          <p:cNvPr id="3" name="圖片 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838983" y="1980495"/>
            <a:ext cx="2612102" cy="2584313"/>
          </a:xfrm>
          <a:prstGeom prst="rect">
            <a:avLst/>
          </a:prstGeom>
        </p:spPr>
      </p:pic>
    </p:spTree>
    <p:extLst>
      <p:ext uri="{BB962C8B-B14F-4D97-AF65-F5344CB8AC3E}">
        <p14:creationId xmlns:p14="http://schemas.microsoft.com/office/powerpoint/2010/main" val="13511597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4" name="標題 3"/>
          <p:cNvSpPr>
            <a:spLocks noGrp="1"/>
          </p:cNvSpPr>
          <p:nvPr>
            <p:ph type="ctrTitle"/>
          </p:nvPr>
        </p:nvSpPr>
        <p:spPr>
          <a:xfrm>
            <a:off x="1223887" y="1005605"/>
            <a:ext cx="10550769" cy="971832"/>
          </a:xfrm>
        </p:spPr>
        <p:txBody>
          <a:bodyPr>
            <a:normAutofit/>
          </a:bodyPr>
          <a:lstStyle/>
          <a:p>
            <a:r>
              <a:rPr lang="zh-TW" altLang="en-US" sz="4400" b="1" dirty="0">
                <a:latin typeface="Times New Roman" panose="02020603050405020304" pitchFamily="18" charset="0"/>
                <a:ea typeface="標楷體" panose="03000509000000000000" pitchFamily="65" charset="-120"/>
                <a:cs typeface="Times New Roman" panose="02020603050405020304" pitchFamily="18" charset="0"/>
              </a:rPr>
              <a:t>智慧居家</a:t>
            </a:r>
            <a:endParaRPr lang="zh-TW" altLang="en-US" sz="4400" b="1" dirty="0">
              <a:latin typeface="標楷體" panose="03000509000000000000" pitchFamily="65" charset="-120"/>
              <a:ea typeface="標楷體" panose="03000509000000000000" pitchFamily="65" charset="-120"/>
            </a:endParaRPr>
          </a:p>
        </p:txBody>
      </p:sp>
      <p:sp>
        <p:nvSpPr>
          <p:cNvPr id="10" name="副標題 9"/>
          <p:cNvSpPr>
            <a:spLocks noGrp="1"/>
          </p:cNvSpPr>
          <p:nvPr>
            <p:ph type="subTitle" idx="1"/>
          </p:nvPr>
        </p:nvSpPr>
        <p:spPr>
          <a:xfrm>
            <a:off x="1068636" y="2124911"/>
            <a:ext cx="10706021" cy="4584362"/>
          </a:xfrm>
        </p:spPr>
        <p:txBody>
          <a:bodyPr>
            <a:normAutofit fontScale="70000" lnSpcReduction="20000"/>
          </a:bodyPr>
          <a:lstStyle/>
          <a:p>
            <a:pPr algn="l"/>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智慧居家系統能夠控制燈光、窗戶、溫濕度</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、等，同時</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包含家庭保全，例如出入控制或者是警報器</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。智慧</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居家主要有三個優點</a:t>
            </a:r>
            <a:r>
              <a:rPr lang="en-US" altLang="zh-TW" sz="3600" b="1" dirty="0">
                <a:latin typeface="Times New Roman" panose="02020603050405020304" pitchFamily="18" charset="0"/>
                <a:ea typeface="標楷體" panose="03000509000000000000" pitchFamily="65" charset="-120"/>
                <a:cs typeface="Times New Roman" panose="02020603050405020304" pitchFamily="18" charset="0"/>
              </a:rPr>
              <a:t>: </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marL="265113" indent="-265113" algn="l">
              <a:buFont typeface="+mj-lt"/>
              <a:buAutoNum type="arabicPeriod"/>
            </a:pPr>
            <a:r>
              <a:rPr lang="zh-TW" altLang="en-US" sz="3600" b="1" dirty="0" smtClean="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減少</a:t>
            </a:r>
            <a:r>
              <a:rPr lang="zh-TW" altLang="en-US" sz="36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對環境的影響</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：通過控制窗戶的擺設</a:t>
            </a:r>
            <a:r>
              <a:rPr lang="en-US" altLang="zh-TW" sz="3600" b="1"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利用自然光，通風或遮蔭，確保需要電力和光時才啟用系統，減少能源和水的</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使用</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 </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marL="265113" indent="-265113" algn="l">
              <a:buFont typeface="+mj-lt"/>
              <a:buAutoNum type="arabicPeriod"/>
            </a:pPr>
            <a:r>
              <a:rPr lang="zh-TW" altLang="en-US" sz="3600" b="1" dirty="0" smtClean="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改善</a:t>
            </a:r>
            <a:r>
              <a:rPr lang="zh-TW" altLang="en-US" sz="3600" b="1" dirty="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生活質量</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：智慧家庭提供適當的暖氣，製冷，照明和</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澆水</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marL="265113" indent="-265113" algn="l">
              <a:buFont typeface="+mj-lt"/>
              <a:buAutoNum type="arabicPeriod"/>
            </a:pPr>
            <a:r>
              <a:rPr lang="zh-TW" altLang="en-US" sz="3600" b="1" dirty="0" smtClean="0">
                <a:solidFill>
                  <a:srgbClr val="0070C0"/>
                </a:solidFill>
                <a:latin typeface="Times New Roman" panose="02020603050405020304" pitchFamily="18" charset="0"/>
                <a:ea typeface="標楷體" panose="03000509000000000000" pitchFamily="65" charset="-120"/>
                <a:cs typeface="Times New Roman" panose="02020603050405020304" pitchFamily="18" charset="0"/>
              </a:rPr>
              <a:t>節省</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電費</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和</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水費</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等</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，提供</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可持續的室內</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環境。</a:t>
            </a:r>
            <a:endParaRPr lang="zh-TW" altLang="en-US" sz="3600" b="1" dirty="0">
              <a:latin typeface="Times New Roman" panose="02020603050405020304" pitchFamily="18" charset="0"/>
              <a:ea typeface="標楷體" panose="03000509000000000000" pitchFamily="65" charset="-120"/>
              <a:cs typeface="Times New Roman" panose="02020603050405020304" pitchFamily="18" charset="0"/>
            </a:endParaRPr>
          </a:p>
          <a:p>
            <a:pPr marL="742950" indent="-742950" algn="l">
              <a:buFont typeface="+mj-lt"/>
              <a:buAutoNum type="arabicPeriod"/>
            </a:pPr>
            <a:endParaRPr lang="zh-TW" altLang="en-US" sz="3600" b="1" dirty="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當連上了網際網路後，家庭設備變成智能網中重要的成分</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典型</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的家庭自動化系統透過中心化的</a:t>
            </a:r>
            <a:r>
              <a:rPr lang="en-US" altLang="zh-TW" sz="3600" b="1" dirty="0">
                <a:latin typeface="Times New Roman" panose="02020603050405020304" pitchFamily="18" charset="0"/>
                <a:ea typeface="標楷體" panose="03000509000000000000" pitchFamily="65" charset="-120"/>
                <a:cs typeface="Times New Roman" panose="02020603050405020304" pitchFamily="18" charset="0"/>
              </a:rPr>
              <a:t>Hub</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或者是匣道</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器</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進行</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連接。 使用牆壁上的終端、智慧型手機</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、個人電腦</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或者</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是網頁介面來當作控制系統的使用者介面</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透過網路</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來達成遠端（</a:t>
            </a:r>
            <a:r>
              <a:rPr lang="en-US" altLang="zh-TW" sz="3600" b="1" dirty="0">
                <a:latin typeface="Times New Roman" panose="02020603050405020304" pitchFamily="18" charset="0"/>
                <a:ea typeface="標楷體" panose="03000509000000000000" pitchFamily="65" charset="-120"/>
                <a:cs typeface="Times New Roman" panose="02020603050405020304" pitchFamily="18" charset="0"/>
              </a:rPr>
              <a:t>Off-site</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）操作。</a:t>
            </a:r>
          </a:p>
        </p:txBody>
      </p:sp>
    </p:spTree>
    <p:extLst>
      <p:ext uri="{BB962C8B-B14F-4D97-AF65-F5344CB8AC3E}">
        <p14:creationId xmlns:p14="http://schemas.microsoft.com/office/powerpoint/2010/main" val="28492511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4" name="標題 3"/>
          <p:cNvSpPr>
            <a:spLocks noGrp="1"/>
          </p:cNvSpPr>
          <p:nvPr>
            <p:ph type="ctrTitle"/>
          </p:nvPr>
        </p:nvSpPr>
        <p:spPr>
          <a:xfrm>
            <a:off x="1223887" y="1122364"/>
            <a:ext cx="10550769" cy="904536"/>
          </a:xfrm>
        </p:spPr>
        <p:txBody>
          <a:bodyPr>
            <a:normAutofit/>
          </a:bodyPr>
          <a:lstStyle/>
          <a:p>
            <a:r>
              <a:rPr lang="zh-TW" altLang="en-US" sz="4400" b="1" dirty="0">
                <a:latin typeface="Times New Roman" panose="02020603050405020304" pitchFamily="18" charset="0"/>
                <a:ea typeface="標楷體" panose="03000509000000000000" pitchFamily="65" charset="-120"/>
                <a:cs typeface="Times New Roman" panose="02020603050405020304" pitchFamily="18" charset="0"/>
              </a:rPr>
              <a:t>物聯網</a:t>
            </a:r>
            <a:endParaRPr lang="zh-TW" altLang="en-US" sz="4400" b="1" dirty="0">
              <a:latin typeface="標楷體" panose="03000509000000000000" pitchFamily="65" charset="-120"/>
              <a:ea typeface="標楷體" panose="03000509000000000000" pitchFamily="65" charset="-120"/>
            </a:endParaRPr>
          </a:p>
        </p:txBody>
      </p:sp>
      <p:sp>
        <p:nvSpPr>
          <p:cNvPr id="10" name="副標題 9"/>
          <p:cNvSpPr>
            <a:spLocks noGrp="1"/>
          </p:cNvSpPr>
          <p:nvPr>
            <p:ph type="subTitle" idx="1"/>
          </p:nvPr>
        </p:nvSpPr>
        <p:spPr>
          <a:xfrm>
            <a:off x="1223887" y="2191322"/>
            <a:ext cx="10550769" cy="4396766"/>
          </a:xfrm>
        </p:spPr>
        <p:txBody>
          <a:bodyPr>
            <a:normAutofit fontScale="70000" lnSpcReduction="20000"/>
          </a:bodyPr>
          <a:lstStyle/>
          <a:p>
            <a:pPr marL="342900" indent="-342900" algn="l">
              <a:buFont typeface="Arial" panose="020B0604020202020204" pitchFamily="34" charset="0"/>
              <a:buChar char="•"/>
            </a:pP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物聯</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網是</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一種計算裝置、機械、數位機器相互關聯的系統，具備通用唯一辨識碼（</a:t>
            </a:r>
            <a:r>
              <a:rPr lang="en-US" altLang="zh-TW" sz="3600" b="1" dirty="0">
                <a:latin typeface="Times New Roman" panose="02020603050405020304" pitchFamily="18" charset="0"/>
                <a:ea typeface="標楷體" panose="03000509000000000000" pitchFamily="65" charset="-120"/>
                <a:cs typeface="Times New Roman" panose="02020603050405020304" pitchFamily="18" charset="0"/>
              </a:rPr>
              <a:t>UID</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），並具有通過網路傳輸數據的能力，無需人與人、或是人與裝置的</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互動。</a:t>
            </a:r>
            <a:endParaRPr lang="zh-TW" altLang="en-US" sz="3600" b="1" dirty="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lgn="l">
              <a:buFont typeface="Arial" panose="020B0604020202020204" pitchFamily="34" charset="0"/>
              <a:buChar char="•"/>
            </a:pP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物聯網將現實世界數位化，應用範圍十分廣泛。物聯網可拉近分散的資料，統整物與物的數位資訊。物聯網的應用領域主要包括以下方面</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    運輸</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和物流、工業</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製造、</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健康醫療、智慧型</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環境</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家庭、辦公、工廠）、個人和社會領域</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等。</a:t>
            </a:r>
            <a:endParaRPr lang="zh-TW" altLang="en-US" sz="3600" b="1" dirty="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lgn="l">
              <a:buFont typeface="Arial" panose="020B0604020202020204" pitchFamily="34" charset="0"/>
              <a:buChar char="•"/>
            </a:pP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物聯網為受各界矚目的新興領域，但安全性是物聯網</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應用</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   受到</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各界質疑的主要</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因素，</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主要的質疑在於物聯網</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技術</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   正在</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快速發展中，但其中涉及的安全性挑戰</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36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   與</a:t>
            </a:r>
            <a:r>
              <a:rPr lang="zh-TW" altLang="en-US" sz="3600" b="1" dirty="0">
                <a:latin typeface="Times New Roman" panose="02020603050405020304" pitchFamily="18" charset="0"/>
                <a:ea typeface="標楷體" panose="03000509000000000000" pitchFamily="65" charset="-120"/>
                <a:cs typeface="Times New Roman" panose="02020603050405020304" pitchFamily="18" charset="0"/>
              </a:rPr>
              <a:t>可能需要的法規變更等，目前均相當</a:t>
            </a:r>
            <a:r>
              <a:rPr lang="zh-TW" altLang="en-US" sz="3600" b="1" dirty="0" smtClean="0">
                <a:latin typeface="Times New Roman" panose="02020603050405020304" pitchFamily="18" charset="0"/>
                <a:ea typeface="標楷體" panose="03000509000000000000" pitchFamily="65" charset="-120"/>
                <a:cs typeface="Times New Roman" panose="02020603050405020304" pitchFamily="18" charset="0"/>
              </a:rPr>
              <a:t>欠缺。</a:t>
            </a:r>
            <a:endParaRPr lang="zh-TW" altLang="en-US" sz="3600" b="1" dirty="0">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10179372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4" name="標題 3"/>
          <p:cNvSpPr>
            <a:spLocks noGrp="1"/>
          </p:cNvSpPr>
          <p:nvPr>
            <p:ph type="ctrTitle"/>
          </p:nvPr>
        </p:nvSpPr>
        <p:spPr>
          <a:xfrm>
            <a:off x="1223887" y="1122363"/>
            <a:ext cx="10550769" cy="755259"/>
          </a:xfrm>
        </p:spPr>
        <p:txBody>
          <a:bodyPr>
            <a:normAutofit/>
          </a:bodyPr>
          <a:lstStyle/>
          <a:p>
            <a:r>
              <a:rPr lang="zh-TW" altLang="en-US" sz="4400" b="1" dirty="0">
                <a:latin typeface="Times New Roman" panose="02020603050405020304" pitchFamily="18" charset="0"/>
                <a:ea typeface="標楷體" panose="03000509000000000000" pitchFamily="65" charset="-120"/>
                <a:cs typeface="Times New Roman" panose="02020603050405020304" pitchFamily="18" charset="0"/>
              </a:rPr>
              <a:t>雲端運算</a:t>
            </a:r>
            <a:endParaRPr lang="zh-TW" altLang="en-US" sz="4400" b="1" dirty="0">
              <a:latin typeface="標楷體" panose="03000509000000000000" pitchFamily="65" charset="-120"/>
              <a:ea typeface="標楷體" panose="03000509000000000000" pitchFamily="65" charset="-120"/>
            </a:endParaRPr>
          </a:p>
        </p:txBody>
      </p:sp>
      <p:sp>
        <p:nvSpPr>
          <p:cNvPr id="10" name="副標題 9"/>
          <p:cNvSpPr>
            <a:spLocks noGrp="1"/>
          </p:cNvSpPr>
          <p:nvPr>
            <p:ph type="subTitle" idx="1"/>
          </p:nvPr>
        </p:nvSpPr>
        <p:spPr>
          <a:xfrm>
            <a:off x="5882299" y="2115011"/>
            <a:ext cx="5892357" cy="4742989"/>
          </a:xfrm>
        </p:spPr>
        <p:txBody>
          <a:bodyPr>
            <a:normAutofit/>
          </a:bodyPr>
          <a:lstStyle/>
          <a:p>
            <a:pPr algn="l"/>
            <a:r>
              <a:rPr lang="zh-TW" altLang="en-US" sz="2800" b="1" dirty="0" smtClean="0">
                <a:latin typeface="Times New Roman" panose="02020603050405020304" pitchFamily="18" charset="0"/>
                <a:ea typeface="標楷體" panose="03000509000000000000" pitchFamily="65" charset="-120"/>
                <a:cs typeface="Times New Roman" panose="02020603050405020304" pitchFamily="18" charset="0"/>
              </a:rPr>
              <a:t>基於</a:t>
            </a:r>
            <a:r>
              <a:rPr lang="zh-TW" altLang="en-US" sz="2800" b="1" dirty="0">
                <a:latin typeface="Times New Roman" panose="02020603050405020304" pitchFamily="18" charset="0"/>
                <a:ea typeface="標楷體" panose="03000509000000000000" pitchFamily="65" charset="-120"/>
                <a:cs typeface="Times New Roman" panose="02020603050405020304" pitchFamily="18" charset="0"/>
              </a:rPr>
              <a:t>網際網路的運算方式，通過這種方式，共享的軟硬體資源和資訊可以按需求提供給電腦各種終端和其他裝置，使用服務商提供的電腦基建作運算和資源</a:t>
            </a:r>
            <a:r>
              <a:rPr lang="zh-TW" altLang="en-US" sz="2800" b="1"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28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1800" b="1" dirty="0" smtClean="0">
                <a:latin typeface="Times New Roman" panose="02020603050405020304" pitchFamily="18" charset="0"/>
                <a:ea typeface="標楷體" panose="03000509000000000000" pitchFamily="65" charset="-120"/>
                <a:cs typeface="Times New Roman" panose="02020603050405020304" pitchFamily="18" charset="0"/>
              </a:rPr>
              <a:t>雲端</a:t>
            </a:r>
            <a:r>
              <a:rPr lang="zh-TW" altLang="en-US" sz="1800" b="1" dirty="0">
                <a:latin typeface="Times New Roman" panose="02020603050405020304" pitchFamily="18" charset="0"/>
                <a:ea typeface="標楷體" panose="03000509000000000000" pitchFamily="65" charset="-120"/>
                <a:cs typeface="Times New Roman" panose="02020603050405020304" pitchFamily="18" charset="0"/>
              </a:rPr>
              <a:t>運算的比喻</a:t>
            </a:r>
            <a:r>
              <a:rPr lang="zh-TW" altLang="en-US" sz="1800" b="1" dirty="0" smtClean="0">
                <a:latin typeface="Times New Roman" panose="02020603050405020304" pitchFamily="18" charset="0"/>
                <a:ea typeface="標楷體" panose="03000509000000000000" pitchFamily="65" charset="-120"/>
                <a:cs typeface="Times New Roman" panose="02020603050405020304" pitchFamily="18" charset="0"/>
              </a:rPr>
              <a:t>：對於</a:t>
            </a:r>
            <a:r>
              <a:rPr lang="zh-TW" altLang="en-US" sz="1800" b="1" dirty="0">
                <a:latin typeface="Times New Roman" panose="02020603050405020304" pitchFamily="18" charset="0"/>
                <a:ea typeface="標楷體" panose="03000509000000000000" pitchFamily="65" charset="-120"/>
                <a:cs typeface="Times New Roman" panose="02020603050405020304" pitchFamily="18" charset="0"/>
              </a:rPr>
              <a:t>一名使用者</a:t>
            </a:r>
            <a:r>
              <a:rPr lang="zh-TW" altLang="en-US" sz="1800" b="1"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18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1800" b="1" dirty="0" smtClean="0">
                <a:latin typeface="Times New Roman" panose="02020603050405020304" pitchFamily="18" charset="0"/>
                <a:ea typeface="標楷體" panose="03000509000000000000" pitchFamily="65" charset="-120"/>
                <a:cs typeface="Times New Roman" panose="02020603050405020304" pitchFamily="18" charset="0"/>
              </a:rPr>
              <a:t>由</a:t>
            </a:r>
            <a:r>
              <a:rPr lang="zh-TW" altLang="en-US" sz="1800" b="1" dirty="0">
                <a:latin typeface="Times New Roman" panose="02020603050405020304" pitchFamily="18" charset="0"/>
                <a:ea typeface="標楷體" panose="03000509000000000000" pitchFamily="65" charset="-120"/>
                <a:cs typeface="Times New Roman" panose="02020603050405020304" pitchFamily="18" charset="0"/>
              </a:rPr>
              <a:t>提供者提供的服務所代表</a:t>
            </a:r>
            <a:r>
              <a:rPr lang="zh-TW" altLang="en-US" sz="1800" b="1" dirty="0" smtClean="0">
                <a:latin typeface="Times New Roman" panose="02020603050405020304" pitchFamily="18" charset="0"/>
                <a:ea typeface="標楷體" panose="03000509000000000000" pitchFamily="65" charset="-120"/>
                <a:cs typeface="Times New Roman" panose="02020603050405020304" pitchFamily="18" charset="0"/>
              </a:rPr>
              <a:t>的</a:t>
            </a:r>
            <a:endParaRPr lang="en-US" altLang="zh-TW" sz="18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1800" b="1" dirty="0" smtClean="0">
                <a:latin typeface="Times New Roman" panose="02020603050405020304" pitchFamily="18" charset="0"/>
                <a:ea typeface="標楷體" panose="03000509000000000000" pitchFamily="65" charset="-120"/>
                <a:cs typeface="Times New Roman" panose="02020603050405020304" pitchFamily="18" charset="0"/>
              </a:rPr>
              <a:t>網路</a:t>
            </a:r>
            <a:r>
              <a:rPr lang="zh-TW" altLang="en-US" sz="1800" b="1" dirty="0">
                <a:latin typeface="Times New Roman" panose="02020603050405020304" pitchFamily="18" charset="0"/>
                <a:ea typeface="標楷體" panose="03000509000000000000" pitchFamily="65" charset="-120"/>
                <a:cs typeface="Times New Roman" panose="02020603050405020304" pitchFamily="18" charset="0"/>
              </a:rPr>
              <a:t>元素都是看不見的</a:t>
            </a:r>
            <a:r>
              <a:rPr lang="zh-TW" altLang="en-US" sz="1800" b="1"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1800" b="1" dirty="0" smtClean="0">
              <a:latin typeface="Times New Roman" panose="02020603050405020304" pitchFamily="18" charset="0"/>
              <a:ea typeface="標楷體" panose="03000509000000000000" pitchFamily="65" charset="-120"/>
              <a:cs typeface="Times New Roman" panose="02020603050405020304" pitchFamily="18" charset="0"/>
            </a:endParaRPr>
          </a:p>
          <a:p>
            <a:pPr algn="l"/>
            <a:r>
              <a:rPr lang="zh-TW" altLang="en-US" sz="1800" b="1" dirty="0" smtClean="0">
                <a:latin typeface="Times New Roman" panose="02020603050405020304" pitchFamily="18" charset="0"/>
                <a:ea typeface="標楷體" panose="03000509000000000000" pitchFamily="65" charset="-120"/>
                <a:cs typeface="Times New Roman" panose="02020603050405020304" pitchFamily="18" charset="0"/>
              </a:rPr>
              <a:t>仿佛</a:t>
            </a:r>
            <a:r>
              <a:rPr lang="zh-TW" altLang="en-US" sz="1800" b="1" dirty="0">
                <a:latin typeface="Times New Roman" panose="02020603050405020304" pitchFamily="18" charset="0"/>
                <a:ea typeface="標楷體" panose="03000509000000000000" pitchFamily="65" charset="-120"/>
                <a:cs typeface="Times New Roman" panose="02020603050405020304" pitchFamily="18" charset="0"/>
              </a:rPr>
              <a:t>被雲端</a:t>
            </a:r>
            <a:r>
              <a:rPr lang="zh-TW" altLang="en-US" sz="1800" b="1" dirty="0" smtClean="0">
                <a:latin typeface="Times New Roman" panose="02020603050405020304" pitchFamily="18" charset="0"/>
                <a:ea typeface="標楷體" panose="03000509000000000000" pitchFamily="65" charset="-120"/>
                <a:cs typeface="Times New Roman" panose="02020603050405020304" pitchFamily="18" charset="0"/>
              </a:rPr>
              <a:t>掩蓋</a:t>
            </a:r>
            <a:r>
              <a:rPr lang="zh-TW" altLang="en-US" sz="1800" b="1" dirty="0">
                <a:latin typeface="Times New Roman" panose="02020603050405020304" pitchFamily="18" charset="0"/>
                <a:ea typeface="標楷體" panose="03000509000000000000" pitchFamily="65" charset="-120"/>
                <a:cs typeface="Times New Roman" panose="02020603050405020304" pitchFamily="18" charset="0"/>
              </a:rPr>
              <a:t>。</a:t>
            </a:r>
          </a:p>
        </p:txBody>
      </p:sp>
      <p:pic>
        <p:nvPicPr>
          <p:cNvPr id="2" name="圖片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3380" y="2049995"/>
            <a:ext cx="4988919" cy="4514972"/>
          </a:xfrm>
          <a:prstGeom prst="rect">
            <a:avLst/>
          </a:prstGeom>
        </p:spPr>
      </p:pic>
    </p:spTree>
    <p:extLst>
      <p:ext uri="{BB962C8B-B14F-4D97-AF65-F5344CB8AC3E}">
        <p14:creationId xmlns:p14="http://schemas.microsoft.com/office/powerpoint/2010/main" val="18027960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4"/>
            <a:ext cx="10550770" cy="814616"/>
          </a:xfrm>
        </p:spPr>
        <p:txBody>
          <a:bodyPr>
            <a:normAutofit/>
          </a:bodyPr>
          <a:lstStyle/>
          <a:p>
            <a:r>
              <a:rPr lang="en-US" altLang="zh-TW" sz="4400" dirty="0">
                <a:latin typeface="Times New Roman" panose="02020603050405020304" pitchFamily="18" charset="0"/>
                <a:ea typeface="標楷體" panose="03000509000000000000" pitchFamily="65" charset="-120"/>
                <a:cs typeface="Times New Roman" panose="02020603050405020304" pitchFamily="18" charset="0"/>
              </a:rPr>
              <a:t>Wi-Fi</a:t>
            </a:r>
            <a:r>
              <a:rPr lang="zh-TW" altLang="en-US" sz="4400" dirty="0">
                <a:latin typeface="Times New Roman" panose="02020603050405020304" pitchFamily="18" charset="0"/>
                <a:ea typeface="標楷體" panose="03000509000000000000" pitchFamily="65" charset="-120"/>
                <a:cs typeface="Times New Roman" panose="02020603050405020304" pitchFamily="18" charset="0"/>
              </a:rPr>
              <a:t>繼電器模組使用說明</a:t>
            </a:r>
          </a:p>
        </p:txBody>
      </p:sp>
      <p:sp>
        <p:nvSpPr>
          <p:cNvPr id="3" name="副標題 2"/>
          <p:cNvSpPr>
            <a:spLocks noGrp="1"/>
          </p:cNvSpPr>
          <p:nvPr>
            <p:ph type="subTitle" idx="1"/>
          </p:nvPr>
        </p:nvSpPr>
        <p:spPr>
          <a:xfrm>
            <a:off x="1223888" y="2356101"/>
            <a:ext cx="10465008" cy="4132833"/>
          </a:xfrm>
        </p:spPr>
        <p:txBody>
          <a:bodyPr/>
          <a:lstStyle/>
          <a:p>
            <a:endParaRPr lang="zh-TW" altLang="en-US" dirty="0"/>
          </a:p>
        </p:txBody>
      </p:sp>
      <p:pic>
        <p:nvPicPr>
          <p:cNvPr id="10" name="Picture 2">
            <a:extLst>
              <a:ext uri="{FF2B5EF4-FFF2-40B4-BE49-F238E27FC236}">
                <a16:creationId xmlns:a16="http://schemas.microsoft.com/office/drawing/2014/main" id="{5C0107F6-E0B9-4D28-8DF5-F2F7D43B595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06224" y="2356101"/>
            <a:ext cx="4010141" cy="41519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45306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群組 10"/>
          <p:cNvGrpSpPr/>
          <p:nvPr/>
        </p:nvGrpSpPr>
        <p:grpSpPr>
          <a:xfrm>
            <a:off x="0" y="0"/>
            <a:ext cx="12192000" cy="1350499"/>
            <a:chOff x="0" y="0"/>
            <a:chExt cx="12192000" cy="1350498"/>
          </a:xfrm>
        </p:grpSpPr>
        <p:pic>
          <p:nvPicPr>
            <p:cNvPr id="5" name="圖片 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0"/>
              <a:ext cx="12192000" cy="1350498"/>
            </a:xfrm>
            <a:prstGeom prst="rect">
              <a:avLst/>
            </a:prstGeom>
          </p:spPr>
        </p:pic>
        <p:cxnSp>
          <p:nvCxnSpPr>
            <p:cNvPr id="8" name="直線接點 7"/>
            <p:cNvCxnSpPr/>
            <p:nvPr/>
          </p:nvCxnSpPr>
          <p:spPr>
            <a:xfrm>
              <a:off x="1223888" y="858128"/>
              <a:ext cx="10550769" cy="0"/>
            </a:xfrm>
            <a:prstGeom prst="line">
              <a:avLst/>
            </a:prstGeom>
            <a:ln w="28575"/>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文字方塊 8"/>
            <p:cNvSpPr txBox="1"/>
            <p:nvPr/>
          </p:nvSpPr>
          <p:spPr>
            <a:xfrm>
              <a:off x="10170940" y="271860"/>
              <a:ext cx="1603717" cy="538609"/>
            </a:xfrm>
            <a:prstGeom prst="rect">
              <a:avLst/>
            </a:prstGeom>
            <a:noFill/>
          </p:spPr>
          <p:txBody>
            <a:bodyPr wrap="square" rtlCol="0">
              <a:spAutoFit/>
            </a:bodyPr>
            <a:lstStyle/>
            <a:p>
              <a:pPr algn="ctr"/>
              <a:r>
                <a:rPr lang="zh-TW" altLang="en-US" sz="2000" dirty="0">
                  <a:solidFill>
                    <a:schemeClr val="accent5">
                      <a:lumMod val="75000"/>
                    </a:schemeClr>
                  </a:solidFill>
                  <a:latin typeface="華康行書體" panose="03000509000000000000" pitchFamily="65" charset="-120"/>
                  <a:ea typeface="華康行書體" panose="03000509000000000000" pitchFamily="65" charset="-120"/>
                </a:rPr>
                <a:t>電機工程系</a:t>
              </a:r>
              <a:endParaRPr lang="en-US" altLang="zh-TW" sz="2000" dirty="0">
                <a:solidFill>
                  <a:schemeClr val="accent5">
                    <a:lumMod val="75000"/>
                  </a:schemeClr>
                </a:solidFill>
                <a:latin typeface="華康行書體" panose="03000509000000000000" pitchFamily="65" charset="-120"/>
                <a:ea typeface="華康行書體" panose="03000509000000000000" pitchFamily="65" charset="-120"/>
              </a:endParaRPr>
            </a:p>
            <a:p>
              <a:pPr algn="ctr"/>
              <a:r>
                <a:rPr lang="en-US" altLang="zh-TW" sz="900" spc="-51" dirty="0">
                  <a:solidFill>
                    <a:schemeClr val="accent5">
                      <a:lumMod val="75000"/>
                    </a:schemeClr>
                  </a:solidFill>
                  <a:latin typeface="Monotype Corsiva" panose="03010101010201010101" pitchFamily="66" charset="0"/>
                </a:rPr>
                <a:t>Department of Electrical Engineering</a:t>
              </a:r>
              <a:endParaRPr lang="zh-TW" altLang="en-US" sz="900" spc="-51" dirty="0">
                <a:solidFill>
                  <a:schemeClr val="accent5">
                    <a:lumMod val="75000"/>
                  </a:schemeClr>
                </a:solidFill>
                <a:latin typeface="Monotype Corsiva" panose="03010101010201010101" pitchFamily="66" charset="0"/>
              </a:endParaRPr>
            </a:p>
          </p:txBody>
        </p:sp>
        <p:pic>
          <p:nvPicPr>
            <p:cNvPr id="6" name="圖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6224" y="93617"/>
              <a:ext cx="3240000" cy="925875"/>
            </a:xfrm>
            <a:prstGeom prst="rect">
              <a:avLst/>
            </a:prstGeom>
          </p:spPr>
        </p:pic>
      </p:grpSp>
      <p:pic>
        <p:nvPicPr>
          <p:cNvPr id="7" name="圖片 6"/>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084" t="49548" b="2122"/>
          <a:stretch/>
        </p:blipFill>
        <p:spPr>
          <a:xfrm>
            <a:off x="3058633" y="957943"/>
            <a:ext cx="9133367" cy="5950113"/>
          </a:xfrm>
          <a:prstGeom prst="rect">
            <a:avLst/>
          </a:prstGeom>
        </p:spPr>
      </p:pic>
      <p:sp>
        <p:nvSpPr>
          <p:cNvPr id="2" name="標題 1"/>
          <p:cNvSpPr>
            <a:spLocks noGrp="1"/>
          </p:cNvSpPr>
          <p:nvPr>
            <p:ph type="ctrTitle"/>
          </p:nvPr>
        </p:nvSpPr>
        <p:spPr>
          <a:xfrm>
            <a:off x="1223888" y="1122363"/>
            <a:ext cx="10550770" cy="855073"/>
          </a:xfrm>
        </p:spPr>
        <p:txBody>
          <a:bodyPr/>
          <a:lstStyle/>
          <a:p>
            <a:r>
              <a:rPr lang="en-US" altLang="zh-TW" sz="4400" dirty="0">
                <a:latin typeface="Times New Roman" panose="02020603050405020304" pitchFamily="18" charset="0"/>
                <a:ea typeface="標楷體" panose="03000509000000000000" pitchFamily="65" charset="-120"/>
                <a:cs typeface="Times New Roman" panose="02020603050405020304" pitchFamily="18" charset="0"/>
              </a:rPr>
              <a:t>Wi-Fi</a:t>
            </a:r>
            <a:r>
              <a:rPr lang="zh-TW" altLang="en-US" sz="4400" dirty="0">
                <a:latin typeface="Times New Roman" panose="02020603050405020304" pitchFamily="18" charset="0"/>
                <a:ea typeface="標楷體" panose="03000509000000000000" pitchFamily="65" charset="-120"/>
                <a:cs typeface="Times New Roman" panose="02020603050405020304" pitchFamily="18" charset="0"/>
              </a:rPr>
              <a:t>繼電器說明</a:t>
            </a:r>
          </a:p>
        </p:txBody>
      </p:sp>
      <p:sp>
        <p:nvSpPr>
          <p:cNvPr id="3" name="副標題 2"/>
          <p:cNvSpPr>
            <a:spLocks noGrp="1"/>
          </p:cNvSpPr>
          <p:nvPr>
            <p:ph type="subTitle" idx="1"/>
          </p:nvPr>
        </p:nvSpPr>
        <p:spPr>
          <a:xfrm>
            <a:off x="1223888" y="2141857"/>
            <a:ext cx="10465008" cy="4347078"/>
          </a:xfrm>
        </p:spPr>
        <p:txBody>
          <a:bodyPr/>
          <a:lstStyle/>
          <a:p>
            <a:endParaRPr lang="zh-TW" altLang="en-US" dirty="0"/>
          </a:p>
        </p:txBody>
      </p:sp>
      <p:pic>
        <p:nvPicPr>
          <p:cNvPr id="10" name="Picture 2">
            <a:extLst>
              <a:ext uri="{FF2B5EF4-FFF2-40B4-BE49-F238E27FC236}">
                <a16:creationId xmlns:a16="http://schemas.microsoft.com/office/drawing/2014/main" id="{2D0924C7-56FB-4E05-A172-6ACB35937AAC}"/>
              </a:ext>
            </a:extLst>
          </p:cNvPr>
          <p:cNvPicPr>
            <a:picLocks noGrp="1" noChangeAspect="1" noChangeArrowheads="1"/>
          </p:cNvPicPr>
          <p:nvPr>
            <p:ph idx="1"/>
          </p:nvPr>
        </p:nvPicPr>
        <p:blipFill>
          <a:blip r:embed="rId6">
            <a:extLst>
              <a:ext uri="{28A0092B-C50C-407E-A947-70E740481C1C}">
                <a14:useLocalDpi xmlns:a14="http://schemas.microsoft.com/office/drawing/2010/main" val="0"/>
              </a:ext>
            </a:extLst>
          </a:blip>
          <a:srcRect/>
          <a:stretch>
            <a:fillRect/>
          </a:stretch>
        </p:blipFill>
        <p:spPr bwMode="auto">
          <a:xfrm>
            <a:off x="2551685" y="2141855"/>
            <a:ext cx="4499109" cy="44991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866559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533</TotalTime>
  <Words>926</Words>
  <Application>Microsoft Office PowerPoint</Application>
  <PresentationFormat>寬螢幕</PresentationFormat>
  <Paragraphs>129</Paragraphs>
  <Slides>21</Slides>
  <Notes>0</Notes>
  <HiddenSlides>0</HiddenSlides>
  <MMClips>0</MMClips>
  <ScaleCrop>false</ScaleCrop>
  <HeadingPairs>
    <vt:vector size="6" baseType="variant">
      <vt:variant>
        <vt:lpstr>使用字型</vt:lpstr>
      </vt:variant>
      <vt:variant>
        <vt:i4>9</vt:i4>
      </vt:variant>
      <vt:variant>
        <vt:lpstr>佈景主題</vt:lpstr>
      </vt:variant>
      <vt:variant>
        <vt:i4>1</vt:i4>
      </vt:variant>
      <vt:variant>
        <vt:lpstr>投影片標題</vt:lpstr>
      </vt:variant>
      <vt:variant>
        <vt:i4>21</vt:i4>
      </vt:variant>
    </vt:vector>
  </HeadingPairs>
  <TitlesOfParts>
    <vt:vector size="31" baseType="lpstr">
      <vt:lpstr>華康行書體</vt:lpstr>
      <vt:lpstr>微軟正黑體</vt:lpstr>
      <vt:lpstr>新細明體</vt:lpstr>
      <vt:lpstr>標楷體</vt:lpstr>
      <vt:lpstr>Arial</vt:lpstr>
      <vt:lpstr>Calibri</vt:lpstr>
      <vt:lpstr>Calibri Light</vt:lpstr>
      <vt:lpstr>Monotype Corsiva</vt:lpstr>
      <vt:lpstr>Times New Roman</vt:lpstr>
      <vt:lpstr>Office 佈景主題</vt:lpstr>
      <vt:lpstr>110學年度 亞東科技大學 與高中職聯盟合作學生研習營</vt:lpstr>
      <vt:lpstr>電機相關技術</vt:lpstr>
      <vt:lpstr>繼電器</vt:lpstr>
      <vt:lpstr>繼電器</vt:lpstr>
      <vt:lpstr>智慧居家</vt:lpstr>
      <vt:lpstr>物聯網</vt:lpstr>
      <vt:lpstr>雲端運算</vt:lpstr>
      <vt:lpstr>Wi-Fi繼電器模組使用說明</vt:lpstr>
      <vt:lpstr>Wi-Fi繼電器說明</vt:lpstr>
      <vt:lpstr>欣易聯APP下載並註冊</vt:lpstr>
      <vt:lpstr>Wi-Fi繼電器通訊協定說明</vt:lpstr>
      <vt:lpstr>快速添加(Touch)連接繼電器模組</vt:lpstr>
      <vt:lpstr>快速添加(Touch)連接繼電器模組</vt:lpstr>
      <vt:lpstr>Touch模式設定完成</vt:lpstr>
      <vt:lpstr>Wi-Fi繼電器操作說明</vt:lpstr>
      <vt:lpstr>Wi-Fi繼電器操作說明</vt:lpstr>
      <vt:lpstr>Wi-Fi繼電器電源供應器實地操作</vt:lpstr>
      <vt:lpstr>Wi-Fi繼電器電源供應器實地操作</vt:lpstr>
      <vt:lpstr>Wi-Fi 手機遠程控制繼電器智慧家居開關</vt:lpstr>
      <vt:lpstr>免費好用的物聯網雲端運算</vt:lpstr>
      <vt:lpstr>歡迎加入 亞東科技大學 電機工程系 的大家庭 讓你學習更紮實 未來更美好!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電通學院 電機工程系 黃珮嘉職員</dc:creator>
  <cp:lastModifiedBy>Windows 使用者</cp:lastModifiedBy>
  <cp:revision>35</cp:revision>
  <dcterms:created xsi:type="dcterms:W3CDTF">2022-03-11T03:45:23Z</dcterms:created>
  <dcterms:modified xsi:type="dcterms:W3CDTF">2022-05-02T09:02:02Z</dcterms:modified>
</cp:coreProperties>
</file>

<file path=docProps/thumbnail.jpeg>
</file>